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8"/>
  </p:notesMasterIdLst>
  <p:sldIdLst>
    <p:sldId id="256" r:id="rId2"/>
    <p:sldId id="257" r:id="rId3"/>
    <p:sldId id="258" r:id="rId4"/>
    <p:sldId id="260" r:id="rId5"/>
    <p:sldId id="267" r:id="rId6"/>
    <p:sldId id="261" r:id="rId7"/>
    <p:sldId id="262" r:id="rId8"/>
    <p:sldId id="263" r:id="rId9"/>
    <p:sldId id="264" r:id="rId10"/>
    <p:sldId id="332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34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44" r:id="rId36"/>
    <p:sldId id="347" r:id="rId37"/>
    <p:sldId id="330" r:id="rId38"/>
    <p:sldId id="280" r:id="rId39"/>
    <p:sldId id="281" r:id="rId40"/>
    <p:sldId id="282" r:id="rId41"/>
    <p:sldId id="283" r:id="rId42"/>
    <p:sldId id="285" r:id="rId43"/>
    <p:sldId id="286" r:id="rId44"/>
    <p:sldId id="287" r:id="rId45"/>
    <p:sldId id="289" r:id="rId46"/>
    <p:sldId id="291" r:id="rId47"/>
    <p:sldId id="292" r:id="rId48"/>
    <p:sldId id="293" r:id="rId49"/>
    <p:sldId id="294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9" r:id="rId61"/>
    <p:sldId id="307" r:id="rId62"/>
    <p:sldId id="308" r:id="rId63"/>
    <p:sldId id="333" r:id="rId64"/>
    <p:sldId id="343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31" r:id="rId73"/>
    <p:sldId id="348" r:id="rId74"/>
    <p:sldId id="349" r:id="rId75"/>
    <p:sldId id="350" r:id="rId76"/>
    <p:sldId id="351" r:id="rId77"/>
  </p:sldIdLst>
  <p:sldSz cx="12192000" cy="6858000"/>
  <p:notesSz cx="6858000" cy="91440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Gill Sans" panose="020B0604020202020204" charset="0"/>
      <p:regular r:id="rId83"/>
      <p:bold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56" autoAdjust="0"/>
  </p:normalViewPr>
  <p:slideViewPr>
    <p:cSldViewPr snapToGrid="0">
      <p:cViewPr varScale="1">
        <p:scale>
          <a:sx n="71" d="100"/>
          <a:sy n="71" d="100"/>
        </p:scale>
        <p:origin x="1109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EEE2A0-FA21-409D-9C7A-5C0500C7C63F}" type="doc">
      <dgm:prSet loTypeId="urn:microsoft.com/office/officeart/2009/layout/CircleArrow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D5F39684-34C0-4E5C-90F7-F1FAA94A0961}">
      <dgm:prSet phldrT="[Text]"/>
      <dgm:spPr/>
      <dgm:t>
        <a:bodyPr/>
        <a:lstStyle/>
        <a:p>
          <a:r>
            <a:rPr lang="en-GB" dirty="0"/>
            <a:t>Candidate Key</a:t>
          </a:r>
          <a:endParaRPr lang="en-SG" dirty="0"/>
        </a:p>
      </dgm:t>
    </dgm:pt>
    <dgm:pt modelId="{2F728C9C-D992-42B4-8B68-D8DF7684C0A7}" type="parTrans" cxnId="{34EB6409-370C-439D-B0C1-2EAD4B36FB86}">
      <dgm:prSet/>
      <dgm:spPr/>
      <dgm:t>
        <a:bodyPr/>
        <a:lstStyle/>
        <a:p>
          <a:endParaRPr lang="en-SG"/>
        </a:p>
      </dgm:t>
    </dgm:pt>
    <dgm:pt modelId="{1EC62E1E-5046-4E45-A993-53704ECCBDF5}" type="sibTrans" cxnId="{34EB6409-370C-439D-B0C1-2EAD4B36FB86}">
      <dgm:prSet/>
      <dgm:spPr/>
      <dgm:t>
        <a:bodyPr/>
        <a:lstStyle/>
        <a:p>
          <a:endParaRPr lang="en-SG"/>
        </a:p>
      </dgm:t>
    </dgm:pt>
    <dgm:pt modelId="{84461B4D-5917-4ECA-96BA-DD8D4891FC5A}">
      <dgm:prSet phldrT="[Text]"/>
      <dgm:spPr/>
      <dgm:t>
        <a:bodyPr/>
        <a:lstStyle/>
        <a:p>
          <a:r>
            <a:rPr lang="en-GB" dirty="0"/>
            <a:t>Primary Key</a:t>
          </a:r>
          <a:endParaRPr lang="en-SG" dirty="0"/>
        </a:p>
      </dgm:t>
    </dgm:pt>
    <dgm:pt modelId="{5C79A60C-2A88-4C6D-85F9-080696267CEC}" type="parTrans" cxnId="{64367646-F277-41C0-A913-2C367FDC2295}">
      <dgm:prSet/>
      <dgm:spPr/>
      <dgm:t>
        <a:bodyPr/>
        <a:lstStyle/>
        <a:p>
          <a:endParaRPr lang="en-SG"/>
        </a:p>
      </dgm:t>
    </dgm:pt>
    <dgm:pt modelId="{4FFC6A02-5C4C-49FF-9814-34C947A87AE9}" type="sibTrans" cxnId="{64367646-F277-41C0-A913-2C367FDC2295}">
      <dgm:prSet/>
      <dgm:spPr/>
      <dgm:t>
        <a:bodyPr/>
        <a:lstStyle/>
        <a:p>
          <a:endParaRPr lang="en-SG"/>
        </a:p>
      </dgm:t>
    </dgm:pt>
    <dgm:pt modelId="{F1AEA582-0E4D-49AA-B2BC-91C2D81A8D54}">
      <dgm:prSet phldrT="[Text]"/>
      <dgm:spPr/>
      <dgm:t>
        <a:bodyPr/>
        <a:lstStyle/>
        <a:p>
          <a:r>
            <a:rPr lang="en-GB" dirty="0"/>
            <a:t>Foreign Key</a:t>
          </a:r>
          <a:endParaRPr lang="en-SG" dirty="0"/>
        </a:p>
      </dgm:t>
    </dgm:pt>
    <dgm:pt modelId="{BCBB1FFD-E230-4501-AF06-AF616EE62D4A}" type="parTrans" cxnId="{1C3EE209-3FDF-4E46-AAC2-3E51618E0CC0}">
      <dgm:prSet/>
      <dgm:spPr/>
      <dgm:t>
        <a:bodyPr/>
        <a:lstStyle/>
        <a:p>
          <a:endParaRPr lang="en-SG"/>
        </a:p>
      </dgm:t>
    </dgm:pt>
    <dgm:pt modelId="{26BEDE1C-01CB-4975-B320-AEEF0DD0CC27}" type="sibTrans" cxnId="{1C3EE209-3FDF-4E46-AAC2-3E51618E0CC0}">
      <dgm:prSet/>
      <dgm:spPr/>
      <dgm:t>
        <a:bodyPr/>
        <a:lstStyle/>
        <a:p>
          <a:endParaRPr lang="en-SG"/>
        </a:p>
      </dgm:t>
    </dgm:pt>
    <dgm:pt modelId="{273067BF-961B-466F-B45B-082F8FF9A708}" type="pres">
      <dgm:prSet presAssocID="{F3EEE2A0-FA21-409D-9C7A-5C0500C7C63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6349628-3967-4433-8A17-DEFC9C8341C3}" type="pres">
      <dgm:prSet presAssocID="{D5F39684-34C0-4E5C-90F7-F1FAA94A0961}" presName="Accent1" presStyleCnt="0"/>
      <dgm:spPr/>
    </dgm:pt>
    <dgm:pt modelId="{F7786147-F3AC-4E42-897E-39A26B1CBE16}" type="pres">
      <dgm:prSet presAssocID="{D5F39684-34C0-4E5C-90F7-F1FAA94A0961}" presName="Accent" presStyleLbl="node1" presStyleIdx="0" presStyleCnt="3"/>
      <dgm:spPr/>
    </dgm:pt>
    <dgm:pt modelId="{FDC51234-00D2-462C-A494-D9179BCFE77D}" type="pres">
      <dgm:prSet presAssocID="{D5F39684-34C0-4E5C-90F7-F1FAA94A096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94CAA417-F932-44E5-A2B4-72DB80ABEC32}" type="pres">
      <dgm:prSet presAssocID="{84461B4D-5917-4ECA-96BA-DD8D4891FC5A}" presName="Accent2" presStyleCnt="0"/>
      <dgm:spPr/>
    </dgm:pt>
    <dgm:pt modelId="{40FECDFE-C799-4272-9705-D711030BC228}" type="pres">
      <dgm:prSet presAssocID="{84461B4D-5917-4ECA-96BA-DD8D4891FC5A}" presName="Accent" presStyleLbl="node1" presStyleIdx="1" presStyleCnt="3"/>
      <dgm:spPr/>
    </dgm:pt>
    <dgm:pt modelId="{A0D3C768-42AD-4538-8900-34B8BF2527A4}" type="pres">
      <dgm:prSet presAssocID="{84461B4D-5917-4ECA-96BA-DD8D4891FC5A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EC09294C-9C90-4E5E-80E4-FE1E797BECE5}" type="pres">
      <dgm:prSet presAssocID="{F1AEA582-0E4D-49AA-B2BC-91C2D81A8D54}" presName="Accent3" presStyleCnt="0"/>
      <dgm:spPr/>
    </dgm:pt>
    <dgm:pt modelId="{3B54D68A-CD56-4843-9A12-09C95A19679A}" type="pres">
      <dgm:prSet presAssocID="{F1AEA582-0E4D-49AA-B2BC-91C2D81A8D54}" presName="Accent" presStyleLbl="node1" presStyleIdx="2" presStyleCnt="3"/>
      <dgm:spPr/>
    </dgm:pt>
    <dgm:pt modelId="{97882A90-D06C-436A-A883-38EA6B26DAA9}" type="pres">
      <dgm:prSet presAssocID="{F1AEA582-0E4D-49AA-B2BC-91C2D81A8D5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4EB6409-370C-439D-B0C1-2EAD4B36FB86}" srcId="{F3EEE2A0-FA21-409D-9C7A-5C0500C7C63F}" destId="{D5F39684-34C0-4E5C-90F7-F1FAA94A0961}" srcOrd="0" destOrd="0" parTransId="{2F728C9C-D992-42B4-8B68-D8DF7684C0A7}" sibTransId="{1EC62E1E-5046-4E45-A993-53704ECCBDF5}"/>
    <dgm:cxn modelId="{1C3EE209-3FDF-4E46-AAC2-3E51618E0CC0}" srcId="{F3EEE2A0-FA21-409D-9C7A-5C0500C7C63F}" destId="{F1AEA582-0E4D-49AA-B2BC-91C2D81A8D54}" srcOrd="2" destOrd="0" parTransId="{BCBB1FFD-E230-4501-AF06-AF616EE62D4A}" sibTransId="{26BEDE1C-01CB-4975-B320-AEEF0DD0CC27}"/>
    <dgm:cxn modelId="{FDD4AB42-B0B7-4606-B97D-D794DF28F471}" type="presOf" srcId="{D5F39684-34C0-4E5C-90F7-F1FAA94A0961}" destId="{FDC51234-00D2-462C-A494-D9179BCFE77D}" srcOrd="0" destOrd="0" presId="urn:microsoft.com/office/officeart/2009/layout/CircleArrowProcess"/>
    <dgm:cxn modelId="{64367646-F277-41C0-A913-2C367FDC2295}" srcId="{F3EEE2A0-FA21-409D-9C7A-5C0500C7C63F}" destId="{84461B4D-5917-4ECA-96BA-DD8D4891FC5A}" srcOrd="1" destOrd="0" parTransId="{5C79A60C-2A88-4C6D-85F9-080696267CEC}" sibTransId="{4FFC6A02-5C4C-49FF-9814-34C947A87AE9}"/>
    <dgm:cxn modelId="{64F63CF0-707F-4A43-96AF-711E04AAB50E}" type="presOf" srcId="{F1AEA582-0E4D-49AA-B2BC-91C2D81A8D54}" destId="{97882A90-D06C-436A-A883-38EA6B26DAA9}" srcOrd="0" destOrd="0" presId="urn:microsoft.com/office/officeart/2009/layout/CircleArrowProcess"/>
    <dgm:cxn modelId="{A94D12F3-5F6D-4674-88B3-0543F2600BC1}" type="presOf" srcId="{84461B4D-5917-4ECA-96BA-DD8D4891FC5A}" destId="{A0D3C768-42AD-4538-8900-34B8BF2527A4}" srcOrd="0" destOrd="0" presId="urn:microsoft.com/office/officeart/2009/layout/CircleArrowProcess"/>
    <dgm:cxn modelId="{79C77CFD-5F0D-4263-8706-9388EF39FDB3}" type="presOf" srcId="{F3EEE2A0-FA21-409D-9C7A-5C0500C7C63F}" destId="{273067BF-961B-466F-B45B-082F8FF9A708}" srcOrd="0" destOrd="0" presId="urn:microsoft.com/office/officeart/2009/layout/CircleArrowProcess"/>
    <dgm:cxn modelId="{48262752-D826-4B5D-8D3A-578C935EB516}" type="presParOf" srcId="{273067BF-961B-466F-B45B-082F8FF9A708}" destId="{D6349628-3967-4433-8A17-DEFC9C8341C3}" srcOrd="0" destOrd="0" presId="urn:microsoft.com/office/officeart/2009/layout/CircleArrowProcess"/>
    <dgm:cxn modelId="{1C1004D8-1693-4013-8A81-5FC57C25D4D7}" type="presParOf" srcId="{D6349628-3967-4433-8A17-DEFC9C8341C3}" destId="{F7786147-F3AC-4E42-897E-39A26B1CBE16}" srcOrd="0" destOrd="0" presId="urn:microsoft.com/office/officeart/2009/layout/CircleArrowProcess"/>
    <dgm:cxn modelId="{132AEB86-1E84-485C-86F7-92B942BE2480}" type="presParOf" srcId="{273067BF-961B-466F-B45B-082F8FF9A708}" destId="{FDC51234-00D2-462C-A494-D9179BCFE77D}" srcOrd="1" destOrd="0" presId="urn:microsoft.com/office/officeart/2009/layout/CircleArrowProcess"/>
    <dgm:cxn modelId="{78F469C6-B87B-420C-BA03-38A4410EB51C}" type="presParOf" srcId="{273067BF-961B-466F-B45B-082F8FF9A708}" destId="{94CAA417-F932-44E5-A2B4-72DB80ABEC32}" srcOrd="2" destOrd="0" presId="urn:microsoft.com/office/officeart/2009/layout/CircleArrowProcess"/>
    <dgm:cxn modelId="{D68107F5-212A-408B-B726-3320A8F1A28C}" type="presParOf" srcId="{94CAA417-F932-44E5-A2B4-72DB80ABEC32}" destId="{40FECDFE-C799-4272-9705-D711030BC228}" srcOrd="0" destOrd="0" presId="urn:microsoft.com/office/officeart/2009/layout/CircleArrowProcess"/>
    <dgm:cxn modelId="{DF3674FE-88A6-4F0D-AA07-AA554497FF9E}" type="presParOf" srcId="{273067BF-961B-466F-B45B-082F8FF9A708}" destId="{A0D3C768-42AD-4538-8900-34B8BF2527A4}" srcOrd="3" destOrd="0" presId="urn:microsoft.com/office/officeart/2009/layout/CircleArrowProcess"/>
    <dgm:cxn modelId="{F08AB692-F5F5-4720-8388-0E244C5E4147}" type="presParOf" srcId="{273067BF-961B-466F-B45B-082F8FF9A708}" destId="{EC09294C-9C90-4E5E-80E4-FE1E797BECE5}" srcOrd="4" destOrd="0" presId="urn:microsoft.com/office/officeart/2009/layout/CircleArrowProcess"/>
    <dgm:cxn modelId="{BE840434-8C23-448D-8672-2CDC0A9CBED2}" type="presParOf" srcId="{EC09294C-9C90-4E5E-80E4-FE1E797BECE5}" destId="{3B54D68A-CD56-4843-9A12-09C95A19679A}" srcOrd="0" destOrd="0" presId="urn:microsoft.com/office/officeart/2009/layout/CircleArrowProcess"/>
    <dgm:cxn modelId="{5F7E1AF3-D2E0-44BC-B919-F3A337D905E8}" type="presParOf" srcId="{273067BF-961B-466F-B45B-082F8FF9A708}" destId="{97882A90-D06C-436A-A883-38EA6B26DAA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28B09-7E05-4551-8870-2FEB40E6AB74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9C87FC69-1815-4768-AFAC-1F5955655D2A}">
      <dgm:prSet phldrT="[Text]"/>
      <dgm:spPr/>
      <dgm:t>
        <a:bodyPr/>
        <a:lstStyle/>
        <a:p>
          <a:r>
            <a:rPr lang="en-SG" dirty="0"/>
            <a:t>A set of concepts that describe the structure of a database and the associated retrieval and update transactions.</a:t>
          </a:r>
        </a:p>
      </dgm:t>
    </dgm:pt>
    <dgm:pt modelId="{4DD15439-B84D-4FA1-BEA6-10D3B9F0910A}" type="parTrans" cxnId="{A78C102F-2E8B-4D7E-95B6-B59C945D4794}">
      <dgm:prSet/>
      <dgm:spPr/>
      <dgm:t>
        <a:bodyPr/>
        <a:lstStyle/>
        <a:p>
          <a:endParaRPr lang="en-SG"/>
        </a:p>
      </dgm:t>
    </dgm:pt>
    <dgm:pt modelId="{79CB0C80-B4BD-45BE-B34E-9AF70AAFD2B8}" type="sibTrans" cxnId="{A78C102F-2E8B-4D7E-95B6-B59C945D4794}">
      <dgm:prSet/>
      <dgm:spPr/>
      <dgm:t>
        <a:bodyPr/>
        <a:lstStyle/>
        <a:p>
          <a:endParaRPr lang="en-SG"/>
        </a:p>
      </dgm:t>
    </dgm:pt>
    <dgm:pt modelId="{A3DED8DA-A657-4704-BDFF-E3347AF6B65A}">
      <dgm:prSet phldrT="[Text]"/>
      <dgm:spPr/>
      <dgm:t>
        <a:bodyPr/>
        <a:lstStyle/>
        <a:p>
          <a:r>
            <a:rPr lang="en-SG" dirty="0"/>
            <a:t>Independent of the particular type of DBMS software, such as Oracle, Microsoft SQL and hardware.</a:t>
          </a:r>
        </a:p>
      </dgm:t>
    </dgm:pt>
    <dgm:pt modelId="{5F7A6DB3-CA04-4E01-B8A3-037381E8F5A5}" type="parTrans" cxnId="{C4219B38-A187-425C-91FB-91AC366B4266}">
      <dgm:prSet/>
      <dgm:spPr/>
      <dgm:t>
        <a:bodyPr/>
        <a:lstStyle/>
        <a:p>
          <a:endParaRPr lang="en-SG"/>
        </a:p>
      </dgm:t>
    </dgm:pt>
    <dgm:pt modelId="{6A19CEEF-01AA-4169-8FA0-F7A95C33133E}" type="sibTrans" cxnId="{C4219B38-A187-425C-91FB-91AC366B4266}">
      <dgm:prSet/>
      <dgm:spPr/>
      <dgm:t>
        <a:bodyPr/>
        <a:lstStyle/>
        <a:p>
          <a:endParaRPr lang="en-SG"/>
        </a:p>
      </dgm:t>
    </dgm:pt>
    <dgm:pt modelId="{67ECF483-0D52-4E43-B361-7F0CE96E4825}" type="pres">
      <dgm:prSet presAssocID="{F8228B09-7E05-4551-8870-2FEB40E6AB74}" presName="Name0" presStyleCnt="0">
        <dgm:presLayoutVars>
          <dgm:chMax val="7"/>
          <dgm:chPref val="7"/>
          <dgm:dir/>
        </dgm:presLayoutVars>
      </dgm:prSet>
      <dgm:spPr/>
    </dgm:pt>
    <dgm:pt modelId="{E2632167-8DE2-43F7-A93E-E6BDB4B8BC3A}" type="pres">
      <dgm:prSet presAssocID="{F8228B09-7E05-4551-8870-2FEB40E6AB74}" presName="Name1" presStyleCnt="0"/>
      <dgm:spPr/>
    </dgm:pt>
    <dgm:pt modelId="{F492E582-FAAB-4F97-A7F9-28FFCE2BC13A}" type="pres">
      <dgm:prSet presAssocID="{F8228B09-7E05-4551-8870-2FEB40E6AB74}" presName="cycle" presStyleCnt="0"/>
      <dgm:spPr/>
    </dgm:pt>
    <dgm:pt modelId="{2856F7DA-B811-438C-AB0C-654274208148}" type="pres">
      <dgm:prSet presAssocID="{F8228B09-7E05-4551-8870-2FEB40E6AB74}" presName="srcNode" presStyleLbl="node1" presStyleIdx="0" presStyleCnt="2"/>
      <dgm:spPr/>
    </dgm:pt>
    <dgm:pt modelId="{91D08B3D-0207-467D-A173-0C2E12B40F1B}" type="pres">
      <dgm:prSet presAssocID="{F8228B09-7E05-4551-8870-2FEB40E6AB74}" presName="conn" presStyleLbl="parChTrans1D2" presStyleIdx="0" presStyleCnt="1"/>
      <dgm:spPr/>
    </dgm:pt>
    <dgm:pt modelId="{9CE5D6E0-17D1-40DC-983A-5FBFA572AEF4}" type="pres">
      <dgm:prSet presAssocID="{F8228B09-7E05-4551-8870-2FEB40E6AB74}" presName="extraNode" presStyleLbl="node1" presStyleIdx="0" presStyleCnt="2"/>
      <dgm:spPr/>
    </dgm:pt>
    <dgm:pt modelId="{5DC028C4-4894-4F95-AF54-9E7D4D197FFF}" type="pres">
      <dgm:prSet presAssocID="{F8228B09-7E05-4551-8870-2FEB40E6AB74}" presName="dstNode" presStyleLbl="node1" presStyleIdx="0" presStyleCnt="2"/>
      <dgm:spPr/>
    </dgm:pt>
    <dgm:pt modelId="{FB154B9F-1F8D-479E-8810-CE63B8C8F876}" type="pres">
      <dgm:prSet presAssocID="{9C87FC69-1815-4768-AFAC-1F5955655D2A}" presName="text_1" presStyleLbl="node1" presStyleIdx="0" presStyleCnt="2">
        <dgm:presLayoutVars>
          <dgm:bulletEnabled val="1"/>
        </dgm:presLayoutVars>
      </dgm:prSet>
      <dgm:spPr/>
    </dgm:pt>
    <dgm:pt modelId="{DA9AF8E7-2BE7-4B2B-AD0A-07708B01321E}" type="pres">
      <dgm:prSet presAssocID="{9C87FC69-1815-4768-AFAC-1F5955655D2A}" presName="accent_1" presStyleCnt="0"/>
      <dgm:spPr/>
    </dgm:pt>
    <dgm:pt modelId="{9B56DB93-B3F9-4BFD-8634-0B741DB46610}" type="pres">
      <dgm:prSet presAssocID="{9C87FC69-1815-4768-AFAC-1F5955655D2A}" presName="accentRepeatNode" presStyleLbl="solidFgAcc1" presStyleIdx="0" presStyleCnt="2"/>
      <dgm:spPr/>
    </dgm:pt>
    <dgm:pt modelId="{36B243AA-E036-463F-A914-C45608156870}" type="pres">
      <dgm:prSet presAssocID="{A3DED8DA-A657-4704-BDFF-E3347AF6B65A}" presName="text_2" presStyleLbl="node1" presStyleIdx="1" presStyleCnt="2">
        <dgm:presLayoutVars>
          <dgm:bulletEnabled val="1"/>
        </dgm:presLayoutVars>
      </dgm:prSet>
      <dgm:spPr/>
    </dgm:pt>
    <dgm:pt modelId="{8B792C11-1790-44B4-89BE-32E5C260E36B}" type="pres">
      <dgm:prSet presAssocID="{A3DED8DA-A657-4704-BDFF-E3347AF6B65A}" presName="accent_2" presStyleCnt="0"/>
      <dgm:spPr/>
    </dgm:pt>
    <dgm:pt modelId="{0D656AAC-313E-4202-ADAC-FB95A02F2831}" type="pres">
      <dgm:prSet presAssocID="{A3DED8DA-A657-4704-BDFF-E3347AF6B65A}" presName="accentRepeatNode" presStyleLbl="solidFgAcc1" presStyleIdx="1" presStyleCnt="2"/>
      <dgm:spPr/>
    </dgm:pt>
  </dgm:ptLst>
  <dgm:cxnLst>
    <dgm:cxn modelId="{A78C102F-2E8B-4D7E-95B6-B59C945D4794}" srcId="{F8228B09-7E05-4551-8870-2FEB40E6AB74}" destId="{9C87FC69-1815-4768-AFAC-1F5955655D2A}" srcOrd="0" destOrd="0" parTransId="{4DD15439-B84D-4FA1-BEA6-10D3B9F0910A}" sibTransId="{79CB0C80-B4BD-45BE-B34E-9AF70AAFD2B8}"/>
    <dgm:cxn modelId="{C4219B38-A187-425C-91FB-91AC366B4266}" srcId="{F8228B09-7E05-4551-8870-2FEB40E6AB74}" destId="{A3DED8DA-A657-4704-BDFF-E3347AF6B65A}" srcOrd="1" destOrd="0" parTransId="{5F7A6DB3-CA04-4E01-B8A3-037381E8F5A5}" sibTransId="{6A19CEEF-01AA-4169-8FA0-F7A95C33133E}"/>
    <dgm:cxn modelId="{987B494A-65C2-4CBC-A0C7-8EEFD39A730C}" type="presOf" srcId="{F8228B09-7E05-4551-8870-2FEB40E6AB74}" destId="{67ECF483-0D52-4E43-B361-7F0CE96E4825}" srcOrd="0" destOrd="0" presId="urn:microsoft.com/office/officeart/2008/layout/VerticalCurvedList"/>
    <dgm:cxn modelId="{4CEA0978-FD90-425B-A6C4-8021D063E272}" type="presOf" srcId="{9C87FC69-1815-4768-AFAC-1F5955655D2A}" destId="{FB154B9F-1F8D-479E-8810-CE63B8C8F876}" srcOrd="0" destOrd="0" presId="urn:microsoft.com/office/officeart/2008/layout/VerticalCurvedList"/>
    <dgm:cxn modelId="{C0E392D2-BDE7-4BE4-A5B1-18C9C62A6946}" type="presOf" srcId="{A3DED8DA-A657-4704-BDFF-E3347AF6B65A}" destId="{36B243AA-E036-463F-A914-C45608156870}" srcOrd="0" destOrd="0" presId="urn:microsoft.com/office/officeart/2008/layout/VerticalCurvedList"/>
    <dgm:cxn modelId="{FD4BE1ED-AF21-4F43-98E6-841D48FDB37A}" type="presOf" srcId="{79CB0C80-B4BD-45BE-B34E-9AF70AAFD2B8}" destId="{91D08B3D-0207-467D-A173-0C2E12B40F1B}" srcOrd="0" destOrd="0" presId="urn:microsoft.com/office/officeart/2008/layout/VerticalCurvedList"/>
    <dgm:cxn modelId="{F0774393-0EE8-4DCB-8814-032AC1990694}" type="presParOf" srcId="{67ECF483-0D52-4E43-B361-7F0CE96E4825}" destId="{E2632167-8DE2-43F7-A93E-E6BDB4B8BC3A}" srcOrd="0" destOrd="0" presId="urn:microsoft.com/office/officeart/2008/layout/VerticalCurvedList"/>
    <dgm:cxn modelId="{0100B481-0DA4-491C-A6DD-B5570A1BF526}" type="presParOf" srcId="{E2632167-8DE2-43F7-A93E-E6BDB4B8BC3A}" destId="{F492E582-FAAB-4F97-A7F9-28FFCE2BC13A}" srcOrd="0" destOrd="0" presId="urn:microsoft.com/office/officeart/2008/layout/VerticalCurvedList"/>
    <dgm:cxn modelId="{68E364D3-813C-44C5-81A3-5AA588E5ED66}" type="presParOf" srcId="{F492E582-FAAB-4F97-A7F9-28FFCE2BC13A}" destId="{2856F7DA-B811-438C-AB0C-654274208148}" srcOrd="0" destOrd="0" presId="urn:microsoft.com/office/officeart/2008/layout/VerticalCurvedList"/>
    <dgm:cxn modelId="{74C73D20-FFF7-44D9-A1FC-8032238AA6D9}" type="presParOf" srcId="{F492E582-FAAB-4F97-A7F9-28FFCE2BC13A}" destId="{91D08B3D-0207-467D-A173-0C2E12B40F1B}" srcOrd="1" destOrd="0" presId="urn:microsoft.com/office/officeart/2008/layout/VerticalCurvedList"/>
    <dgm:cxn modelId="{99949498-3CCA-4CB4-B8C5-CBED995C0219}" type="presParOf" srcId="{F492E582-FAAB-4F97-A7F9-28FFCE2BC13A}" destId="{9CE5D6E0-17D1-40DC-983A-5FBFA572AEF4}" srcOrd="2" destOrd="0" presId="urn:microsoft.com/office/officeart/2008/layout/VerticalCurvedList"/>
    <dgm:cxn modelId="{EE243B05-57C2-4F58-9B29-6B8F0F3D1E8E}" type="presParOf" srcId="{F492E582-FAAB-4F97-A7F9-28FFCE2BC13A}" destId="{5DC028C4-4894-4F95-AF54-9E7D4D197FFF}" srcOrd="3" destOrd="0" presId="urn:microsoft.com/office/officeart/2008/layout/VerticalCurvedList"/>
    <dgm:cxn modelId="{4DC4D2BF-F4D2-4797-BCAB-3A6F966E3FA0}" type="presParOf" srcId="{E2632167-8DE2-43F7-A93E-E6BDB4B8BC3A}" destId="{FB154B9F-1F8D-479E-8810-CE63B8C8F876}" srcOrd="1" destOrd="0" presId="urn:microsoft.com/office/officeart/2008/layout/VerticalCurvedList"/>
    <dgm:cxn modelId="{00E59122-22E8-4975-B98F-91B676F2CE0F}" type="presParOf" srcId="{E2632167-8DE2-43F7-A93E-E6BDB4B8BC3A}" destId="{DA9AF8E7-2BE7-4B2B-AD0A-07708B01321E}" srcOrd="2" destOrd="0" presId="urn:microsoft.com/office/officeart/2008/layout/VerticalCurvedList"/>
    <dgm:cxn modelId="{F2BE4134-8E19-40F8-9585-CC0C2128A95D}" type="presParOf" srcId="{DA9AF8E7-2BE7-4B2B-AD0A-07708B01321E}" destId="{9B56DB93-B3F9-4BFD-8634-0B741DB46610}" srcOrd="0" destOrd="0" presId="urn:microsoft.com/office/officeart/2008/layout/VerticalCurvedList"/>
    <dgm:cxn modelId="{DD87E5B3-6B84-45C2-87D8-B67013AA3EF8}" type="presParOf" srcId="{E2632167-8DE2-43F7-A93E-E6BDB4B8BC3A}" destId="{36B243AA-E036-463F-A914-C45608156870}" srcOrd="3" destOrd="0" presId="urn:microsoft.com/office/officeart/2008/layout/VerticalCurvedList"/>
    <dgm:cxn modelId="{FC9D8D31-E244-4977-843D-3C87477D4C9E}" type="presParOf" srcId="{E2632167-8DE2-43F7-A93E-E6BDB4B8BC3A}" destId="{8B792C11-1790-44B4-89BE-32E5C260E36B}" srcOrd="4" destOrd="0" presId="urn:microsoft.com/office/officeart/2008/layout/VerticalCurvedList"/>
    <dgm:cxn modelId="{54D9C058-7480-44BD-974F-E59E4B2D4236}" type="presParOf" srcId="{8B792C11-1790-44B4-89BE-32E5C260E36B}" destId="{0D656AAC-313E-4202-ADAC-FB95A02F28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A8C35D-90C9-43EE-9EEC-65B27410EDCE}" type="doc">
      <dgm:prSet loTypeId="urn:microsoft.com/office/officeart/2005/8/layout/radial4" loCatId="relationship" qsTypeId="urn:microsoft.com/office/officeart/2005/8/quickstyle/simple1" qsCatId="simple" csTypeId="urn:microsoft.com/office/officeart/2005/8/colors/colorful5" csCatId="colorful" phldr="1"/>
      <dgm:spPr/>
    </dgm:pt>
    <dgm:pt modelId="{425DB831-AFF2-4CE9-8370-43C88F144A3E}">
      <dgm:prSet phldrT="[Text]"/>
      <dgm:spPr/>
      <dgm:t>
        <a:bodyPr/>
        <a:lstStyle/>
        <a:p>
          <a:r>
            <a:rPr lang="en-SG" dirty="0"/>
            <a:t>Conceptual Data Model</a:t>
          </a:r>
        </a:p>
      </dgm:t>
    </dgm:pt>
    <dgm:pt modelId="{1D9092BB-DDB5-46C4-8CD9-C52E4078AF48}" type="parTrans" cxnId="{8C3C44EE-8A6A-4F03-AD47-EAC01771F1B9}">
      <dgm:prSet/>
      <dgm:spPr/>
      <dgm:t>
        <a:bodyPr/>
        <a:lstStyle/>
        <a:p>
          <a:endParaRPr lang="en-SG"/>
        </a:p>
      </dgm:t>
    </dgm:pt>
    <dgm:pt modelId="{CBDA1912-AA97-497A-9AF7-BBEA27D91498}" type="sibTrans" cxnId="{8C3C44EE-8A6A-4F03-AD47-EAC01771F1B9}">
      <dgm:prSet/>
      <dgm:spPr/>
      <dgm:t>
        <a:bodyPr/>
        <a:lstStyle/>
        <a:p>
          <a:endParaRPr lang="en-SG"/>
        </a:p>
      </dgm:t>
    </dgm:pt>
    <dgm:pt modelId="{95081AC1-47B6-4D67-A3B6-8717F56A24F2}">
      <dgm:prSet phldrT="[Text]"/>
      <dgm:spPr/>
      <dgm:t>
        <a:bodyPr/>
        <a:lstStyle/>
        <a:p>
          <a:r>
            <a:rPr lang="en-SG" dirty="0"/>
            <a:t>Pictorial description of the structure of a database</a:t>
          </a:r>
        </a:p>
      </dgm:t>
    </dgm:pt>
    <dgm:pt modelId="{1C204B71-4059-4088-AFF0-18249078160E}" type="parTrans" cxnId="{04FFB0B0-079E-4B84-B7ED-1CD7CDA56270}">
      <dgm:prSet/>
      <dgm:spPr/>
      <dgm:t>
        <a:bodyPr/>
        <a:lstStyle/>
        <a:p>
          <a:endParaRPr lang="en-SG"/>
        </a:p>
      </dgm:t>
    </dgm:pt>
    <dgm:pt modelId="{FE1C840B-CC17-43F9-94E1-7687434A28C7}" type="sibTrans" cxnId="{04FFB0B0-079E-4B84-B7ED-1CD7CDA56270}">
      <dgm:prSet/>
      <dgm:spPr/>
      <dgm:t>
        <a:bodyPr/>
        <a:lstStyle/>
        <a:p>
          <a:endParaRPr lang="en-SG"/>
        </a:p>
      </dgm:t>
    </dgm:pt>
    <dgm:pt modelId="{FAF767EC-BE7E-440E-859E-CC07AFC3D6C5}">
      <dgm:prSet phldrT="[Text]"/>
      <dgm:spPr/>
      <dgm:t>
        <a:bodyPr/>
        <a:lstStyle/>
        <a:p>
          <a:r>
            <a:rPr lang="en-SG" dirty="0"/>
            <a:t>Drawn using Entity Relationship diagram (ERD)</a:t>
          </a:r>
        </a:p>
      </dgm:t>
    </dgm:pt>
    <dgm:pt modelId="{13460D65-99CD-4797-BB1F-723036CF3A9A}" type="parTrans" cxnId="{E7A38E04-C85D-4E5F-AF83-E9BFF08C7B18}">
      <dgm:prSet/>
      <dgm:spPr/>
      <dgm:t>
        <a:bodyPr/>
        <a:lstStyle/>
        <a:p>
          <a:endParaRPr lang="en-SG"/>
        </a:p>
      </dgm:t>
    </dgm:pt>
    <dgm:pt modelId="{43AA5D59-CECF-4450-BBF6-8DC9075758EF}" type="sibTrans" cxnId="{E7A38E04-C85D-4E5F-AF83-E9BFF08C7B18}">
      <dgm:prSet/>
      <dgm:spPr/>
      <dgm:t>
        <a:bodyPr/>
        <a:lstStyle/>
        <a:p>
          <a:endParaRPr lang="en-SG"/>
        </a:p>
      </dgm:t>
    </dgm:pt>
    <dgm:pt modelId="{85996AEE-FBFD-460C-9B54-B33E36B41EBB}" type="pres">
      <dgm:prSet presAssocID="{E4A8C35D-90C9-43EE-9EEC-65B27410EDC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4BF5E08-DDA5-4B42-A151-166A5BA35FEB}" type="pres">
      <dgm:prSet presAssocID="{425DB831-AFF2-4CE9-8370-43C88F144A3E}" presName="centerShape" presStyleLbl="node0" presStyleIdx="0" presStyleCnt="1"/>
      <dgm:spPr/>
    </dgm:pt>
    <dgm:pt modelId="{8B75B14E-C38F-46A9-994C-3914EF472EB2}" type="pres">
      <dgm:prSet presAssocID="{1C204B71-4059-4088-AFF0-18249078160E}" presName="parTrans" presStyleLbl="bgSibTrans2D1" presStyleIdx="0" presStyleCnt="2"/>
      <dgm:spPr/>
    </dgm:pt>
    <dgm:pt modelId="{A14E18D9-F83F-42FE-82BA-8690B7EA4E9A}" type="pres">
      <dgm:prSet presAssocID="{95081AC1-47B6-4D67-A3B6-8717F56A24F2}" presName="node" presStyleLbl="node1" presStyleIdx="0" presStyleCnt="2">
        <dgm:presLayoutVars>
          <dgm:bulletEnabled val="1"/>
        </dgm:presLayoutVars>
      </dgm:prSet>
      <dgm:spPr/>
    </dgm:pt>
    <dgm:pt modelId="{F0485705-F0B3-4BF4-8C62-9AA466B38EA8}" type="pres">
      <dgm:prSet presAssocID="{13460D65-99CD-4797-BB1F-723036CF3A9A}" presName="parTrans" presStyleLbl="bgSibTrans2D1" presStyleIdx="1" presStyleCnt="2"/>
      <dgm:spPr/>
    </dgm:pt>
    <dgm:pt modelId="{25261315-DB30-4CA1-96F6-3A6FC1381626}" type="pres">
      <dgm:prSet presAssocID="{FAF767EC-BE7E-440E-859E-CC07AFC3D6C5}" presName="node" presStyleLbl="node1" presStyleIdx="1" presStyleCnt="2">
        <dgm:presLayoutVars>
          <dgm:bulletEnabled val="1"/>
        </dgm:presLayoutVars>
      </dgm:prSet>
      <dgm:spPr/>
    </dgm:pt>
  </dgm:ptLst>
  <dgm:cxnLst>
    <dgm:cxn modelId="{E7A38E04-C85D-4E5F-AF83-E9BFF08C7B18}" srcId="{425DB831-AFF2-4CE9-8370-43C88F144A3E}" destId="{FAF767EC-BE7E-440E-859E-CC07AFC3D6C5}" srcOrd="1" destOrd="0" parTransId="{13460D65-99CD-4797-BB1F-723036CF3A9A}" sibTransId="{43AA5D59-CECF-4450-BBF6-8DC9075758EF}"/>
    <dgm:cxn modelId="{DB660015-8F5F-4CDB-BD20-AE8B1638501C}" type="presOf" srcId="{1C204B71-4059-4088-AFF0-18249078160E}" destId="{8B75B14E-C38F-46A9-994C-3914EF472EB2}" srcOrd="0" destOrd="0" presId="urn:microsoft.com/office/officeart/2005/8/layout/radial4"/>
    <dgm:cxn modelId="{BF822A1C-190D-4E64-9ECF-0E8A79FC6184}" type="presOf" srcId="{425DB831-AFF2-4CE9-8370-43C88F144A3E}" destId="{44BF5E08-DDA5-4B42-A151-166A5BA35FEB}" srcOrd="0" destOrd="0" presId="urn:microsoft.com/office/officeart/2005/8/layout/radial4"/>
    <dgm:cxn modelId="{9ED83C24-6FAB-48B8-BE93-A057303D2FD0}" type="presOf" srcId="{13460D65-99CD-4797-BB1F-723036CF3A9A}" destId="{F0485705-F0B3-4BF4-8C62-9AA466B38EA8}" srcOrd="0" destOrd="0" presId="urn:microsoft.com/office/officeart/2005/8/layout/radial4"/>
    <dgm:cxn modelId="{3C857E36-82D6-466D-870C-74CAA2AE1EDD}" type="presOf" srcId="{95081AC1-47B6-4D67-A3B6-8717F56A24F2}" destId="{A14E18D9-F83F-42FE-82BA-8690B7EA4E9A}" srcOrd="0" destOrd="0" presId="urn:microsoft.com/office/officeart/2005/8/layout/radial4"/>
    <dgm:cxn modelId="{CC569092-76DF-4D0C-B52D-7F9BAB5C59E1}" type="presOf" srcId="{E4A8C35D-90C9-43EE-9EEC-65B27410EDCE}" destId="{85996AEE-FBFD-460C-9B54-B33E36B41EBB}" srcOrd="0" destOrd="0" presId="urn:microsoft.com/office/officeart/2005/8/layout/radial4"/>
    <dgm:cxn modelId="{04FFB0B0-079E-4B84-B7ED-1CD7CDA56270}" srcId="{425DB831-AFF2-4CE9-8370-43C88F144A3E}" destId="{95081AC1-47B6-4D67-A3B6-8717F56A24F2}" srcOrd="0" destOrd="0" parTransId="{1C204B71-4059-4088-AFF0-18249078160E}" sibTransId="{FE1C840B-CC17-43F9-94E1-7687434A28C7}"/>
    <dgm:cxn modelId="{78E14BE9-38D9-4107-8CDD-600ED05A8246}" type="presOf" srcId="{FAF767EC-BE7E-440E-859E-CC07AFC3D6C5}" destId="{25261315-DB30-4CA1-96F6-3A6FC1381626}" srcOrd="0" destOrd="0" presId="urn:microsoft.com/office/officeart/2005/8/layout/radial4"/>
    <dgm:cxn modelId="{8C3C44EE-8A6A-4F03-AD47-EAC01771F1B9}" srcId="{E4A8C35D-90C9-43EE-9EEC-65B27410EDCE}" destId="{425DB831-AFF2-4CE9-8370-43C88F144A3E}" srcOrd="0" destOrd="0" parTransId="{1D9092BB-DDB5-46C4-8CD9-C52E4078AF48}" sibTransId="{CBDA1912-AA97-497A-9AF7-BBEA27D91498}"/>
    <dgm:cxn modelId="{46C13686-2B4B-4F73-91BF-788E2F3564B1}" type="presParOf" srcId="{85996AEE-FBFD-460C-9B54-B33E36B41EBB}" destId="{44BF5E08-DDA5-4B42-A151-166A5BA35FEB}" srcOrd="0" destOrd="0" presId="urn:microsoft.com/office/officeart/2005/8/layout/radial4"/>
    <dgm:cxn modelId="{FE090C91-095D-4879-8CF4-BD775DDA2B4B}" type="presParOf" srcId="{85996AEE-FBFD-460C-9B54-B33E36B41EBB}" destId="{8B75B14E-C38F-46A9-994C-3914EF472EB2}" srcOrd="1" destOrd="0" presId="urn:microsoft.com/office/officeart/2005/8/layout/radial4"/>
    <dgm:cxn modelId="{60D65FAF-F643-4BF8-AD0C-4A9B4FD56757}" type="presParOf" srcId="{85996AEE-FBFD-460C-9B54-B33E36B41EBB}" destId="{A14E18D9-F83F-42FE-82BA-8690B7EA4E9A}" srcOrd="2" destOrd="0" presId="urn:microsoft.com/office/officeart/2005/8/layout/radial4"/>
    <dgm:cxn modelId="{37EA89E1-801E-41E5-988B-953D091D7244}" type="presParOf" srcId="{85996AEE-FBFD-460C-9B54-B33E36B41EBB}" destId="{F0485705-F0B3-4BF4-8C62-9AA466B38EA8}" srcOrd="3" destOrd="0" presId="urn:microsoft.com/office/officeart/2005/8/layout/radial4"/>
    <dgm:cxn modelId="{E1BE6737-E02E-4209-9E61-EA74939DBFFD}" type="presParOf" srcId="{85996AEE-FBFD-460C-9B54-B33E36B41EBB}" destId="{25261315-DB30-4CA1-96F6-3A6FC1381626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195E97-0BCC-4A3F-9691-A1AAF6BA81F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604331E3-7E8D-450E-A57E-9AFB891EAFE4}">
      <dgm:prSet phldrT="[Text]"/>
      <dgm:spPr/>
      <dgm:t>
        <a:bodyPr/>
        <a:lstStyle/>
        <a:p>
          <a:r>
            <a:rPr lang="en-SG" b="1" dirty="0">
              <a:solidFill>
                <a:schemeClr val="tx2"/>
              </a:solidFill>
            </a:rPr>
            <a:t>Dependent on parent/owner entity for existence</a:t>
          </a:r>
        </a:p>
      </dgm:t>
    </dgm:pt>
    <dgm:pt modelId="{442B65B6-D0EB-49C2-A5AB-EBD670D43ABB}" type="parTrans" cxnId="{2D05CB62-53D2-46F4-8F84-56C40633E178}">
      <dgm:prSet/>
      <dgm:spPr/>
      <dgm:t>
        <a:bodyPr/>
        <a:lstStyle/>
        <a:p>
          <a:endParaRPr lang="en-SG">
            <a:gradFill>
              <a:gsLst>
                <a:gs pos="0">
                  <a:schemeClr val="bg1"/>
                </a:gs>
                <a:gs pos="100000">
                  <a:schemeClr val="bg1">
                    <a:gamma/>
                    <a:tint val="39216"/>
                    <a:invGamma/>
                  </a:schemeClr>
                </a:gs>
              </a:gsLst>
              <a:lin ang="5400000" scaled="1"/>
            </a:gradFill>
          </a:endParaRPr>
        </a:p>
      </dgm:t>
    </dgm:pt>
    <dgm:pt modelId="{4D5B0CC0-CB4C-486F-B5F5-E1BAD6EACFF4}" type="sibTrans" cxnId="{2D05CB62-53D2-46F4-8F84-56C40633E178}">
      <dgm:prSet/>
      <dgm:spPr/>
      <dgm:t>
        <a:bodyPr/>
        <a:lstStyle/>
        <a:p>
          <a:endParaRPr lang="en-SG">
            <a:gradFill>
              <a:gsLst>
                <a:gs pos="0">
                  <a:schemeClr val="bg1"/>
                </a:gs>
                <a:gs pos="100000">
                  <a:schemeClr val="bg1">
                    <a:gamma/>
                    <a:tint val="39216"/>
                    <a:invGamma/>
                  </a:schemeClr>
                </a:gs>
              </a:gsLst>
              <a:lin ang="5400000" scaled="1"/>
            </a:gradFill>
          </a:endParaRPr>
        </a:p>
      </dgm:t>
    </dgm:pt>
    <dgm:pt modelId="{E232B1BB-3ACB-48DC-89AB-65B7711709E4}">
      <dgm:prSet phldrT="[Text]"/>
      <dgm:spPr/>
      <dgm:t>
        <a:bodyPr/>
        <a:lstStyle/>
        <a:p>
          <a:r>
            <a:rPr lang="en-SG" b="1" dirty="0">
              <a:solidFill>
                <a:schemeClr val="tx2"/>
              </a:solidFill>
            </a:rPr>
            <a:t>Cannot be identified using its own attributes only</a:t>
          </a:r>
        </a:p>
      </dgm:t>
    </dgm:pt>
    <dgm:pt modelId="{B9E7BA68-EC24-4A83-850F-AA738E10C15C}" type="parTrans" cxnId="{52618DD9-9F34-4672-B56B-0654CD0D90C5}">
      <dgm:prSet/>
      <dgm:spPr/>
      <dgm:t>
        <a:bodyPr/>
        <a:lstStyle/>
        <a:p>
          <a:endParaRPr lang="en-SG">
            <a:gradFill>
              <a:gsLst>
                <a:gs pos="0">
                  <a:schemeClr val="bg1"/>
                </a:gs>
                <a:gs pos="100000">
                  <a:schemeClr val="bg1">
                    <a:gamma/>
                    <a:tint val="39216"/>
                    <a:invGamma/>
                  </a:schemeClr>
                </a:gs>
              </a:gsLst>
              <a:lin ang="5400000" scaled="1"/>
            </a:gradFill>
          </a:endParaRPr>
        </a:p>
      </dgm:t>
    </dgm:pt>
    <dgm:pt modelId="{9A7921C2-C614-47BA-8EB2-AAE81249CF3B}" type="sibTrans" cxnId="{52618DD9-9F34-4672-B56B-0654CD0D90C5}">
      <dgm:prSet/>
      <dgm:spPr/>
      <dgm:t>
        <a:bodyPr/>
        <a:lstStyle/>
        <a:p>
          <a:endParaRPr lang="en-SG">
            <a:gradFill>
              <a:gsLst>
                <a:gs pos="0">
                  <a:schemeClr val="bg1"/>
                </a:gs>
                <a:gs pos="100000">
                  <a:schemeClr val="bg1">
                    <a:gamma/>
                    <a:tint val="39216"/>
                    <a:invGamma/>
                  </a:schemeClr>
                </a:gs>
              </a:gsLst>
              <a:lin ang="5400000" scaled="1"/>
            </a:gradFill>
          </a:endParaRPr>
        </a:p>
      </dgm:t>
    </dgm:pt>
    <dgm:pt modelId="{6793C55B-0248-4356-9B9B-FF2F04B069B6}" type="pres">
      <dgm:prSet presAssocID="{33195E97-0BCC-4A3F-9691-A1AAF6BA81F8}" presName="Name0" presStyleCnt="0">
        <dgm:presLayoutVars>
          <dgm:chMax val="7"/>
          <dgm:chPref val="7"/>
          <dgm:dir/>
        </dgm:presLayoutVars>
      </dgm:prSet>
      <dgm:spPr/>
    </dgm:pt>
    <dgm:pt modelId="{96A1595F-FEE4-4F86-9284-FD76A5623202}" type="pres">
      <dgm:prSet presAssocID="{33195E97-0BCC-4A3F-9691-A1AAF6BA81F8}" presName="Name1" presStyleCnt="0"/>
      <dgm:spPr/>
    </dgm:pt>
    <dgm:pt modelId="{7F5C2F34-25C2-4ED2-AE6B-4EB6BA194846}" type="pres">
      <dgm:prSet presAssocID="{33195E97-0BCC-4A3F-9691-A1AAF6BA81F8}" presName="cycle" presStyleCnt="0"/>
      <dgm:spPr/>
    </dgm:pt>
    <dgm:pt modelId="{FF276D5C-F86B-4447-A02F-C671045C3111}" type="pres">
      <dgm:prSet presAssocID="{33195E97-0BCC-4A3F-9691-A1AAF6BA81F8}" presName="srcNode" presStyleLbl="node1" presStyleIdx="0" presStyleCnt="2"/>
      <dgm:spPr/>
    </dgm:pt>
    <dgm:pt modelId="{E04512B3-D29D-40A3-9E48-7FE137BA2EC4}" type="pres">
      <dgm:prSet presAssocID="{33195E97-0BCC-4A3F-9691-A1AAF6BA81F8}" presName="conn" presStyleLbl="parChTrans1D2" presStyleIdx="0" presStyleCnt="1"/>
      <dgm:spPr/>
    </dgm:pt>
    <dgm:pt modelId="{2645E53A-E75D-492F-8251-8B4CA245A10C}" type="pres">
      <dgm:prSet presAssocID="{33195E97-0BCC-4A3F-9691-A1AAF6BA81F8}" presName="extraNode" presStyleLbl="node1" presStyleIdx="0" presStyleCnt="2"/>
      <dgm:spPr/>
    </dgm:pt>
    <dgm:pt modelId="{64E5D128-D5FE-4AC8-A2C9-D9A5BED18AB8}" type="pres">
      <dgm:prSet presAssocID="{33195E97-0BCC-4A3F-9691-A1AAF6BA81F8}" presName="dstNode" presStyleLbl="node1" presStyleIdx="0" presStyleCnt="2"/>
      <dgm:spPr/>
    </dgm:pt>
    <dgm:pt modelId="{765E617A-F27C-4C96-9E2B-35FA3A9B6E5E}" type="pres">
      <dgm:prSet presAssocID="{604331E3-7E8D-450E-A57E-9AFB891EAFE4}" presName="text_1" presStyleLbl="node1" presStyleIdx="0" presStyleCnt="2">
        <dgm:presLayoutVars>
          <dgm:bulletEnabled val="1"/>
        </dgm:presLayoutVars>
      </dgm:prSet>
      <dgm:spPr/>
    </dgm:pt>
    <dgm:pt modelId="{AAD1A5DF-2BBD-4592-9D99-0DAD0EB4F64B}" type="pres">
      <dgm:prSet presAssocID="{604331E3-7E8D-450E-A57E-9AFB891EAFE4}" presName="accent_1" presStyleCnt="0"/>
      <dgm:spPr/>
    </dgm:pt>
    <dgm:pt modelId="{97D876B3-A663-459E-A679-A47EA825A231}" type="pres">
      <dgm:prSet presAssocID="{604331E3-7E8D-450E-A57E-9AFB891EAFE4}" presName="accentRepeatNode" presStyleLbl="solidFgAcc1" presStyleIdx="0" presStyleCnt="2"/>
      <dgm:spPr/>
    </dgm:pt>
    <dgm:pt modelId="{196CDB94-AA8D-4859-BE57-E0CF982F37FF}" type="pres">
      <dgm:prSet presAssocID="{E232B1BB-3ACB-48DC-89AB-65B7711709E4}" presName="text_2" presStyleLbl="node1" presStyleIdx="1" presStyleCnt="2">
        <dgm:presLayoutVars>
          <dgm:bulletEnabled val="1"/>
        </dgm:presLayoutVars>
      </dgm:prSet>
      <dgm:spPr/>
    </dgm:pt>
    <dgm:pt modelId="{14B120DD-3DB1-40F5-B016-1B1178AC2AF3}" type="pres">
      <dgm:prSet presAssocID="{E232B1BB-3ACB-48DC-89AB-65B7711709E4}" presName="accent_2" presStyleCnt="0"/>
      <dgm:spPr/>
    </dgm:pt>
    <dgm:pt modelId="{E47030AF-4069-4520-9F40-B53DA0EDB6C9}" type="pres">
      <dgm:prSet presAssocID="{E232B1BB-3ACB-48DC-89AB-65B7711709E4}" presName="accentRepeatNode" presStyleLbl="solidFgAcc1" presStyleIdx="1" presStyleCnt="2"/>
      <dgm:spPr/>
    </dgm:pt>
  </dgm:ptLst>
  <dgm:cxnLst>
    <dgm:cxn modelId="{2FA9A95C-57F9-4B1D-A451-1F44EFEEBF5A}" type="presOf" srcId="{E232B1BB-3ACB-48DC-89AB-65B7711709E4}" destId="{196CDB94-AA8D-4859-BE57-E0CF982F37FF}" srcOrd="0" destOrd="0" presId="urn:microsoft.com/office/officeart/2008/layout/VerticalCurvedList"/>
    <dgm:cxn modelId="{2D05CB62-53D2-46F4-8F84-56C40633E178}" srcId="{33195E97-0BCC-4A3F-9691-A1AAF6BA81F8}" destId="{604331E3-7E8D-450E-A57E-9AFB891EAFE4}" srcOrd="0" destOrd="0" parTransId="{442B65B6-D0EB-49C2-A5AB-EBD670D43ABB}" sibTransId="{4D5B0CC0-CB4C-486F-B5F5-E1BAD6EACFF4}"/>
    <dgm:cxn modelId="{F58A364E-886B-4382-9F55-DCDDFBD9D64D}" type="presOf" srcId="{4D5B0CC0-CB4C-486F-B5F5-E1BAD6EACFF4}" destId="{E04512B3-D29D-40A3-9E48-7FE137BA2EC4}" srcOrd="0" destOrd="0" presId="urn:microsoft.com/office/officeart/2008/layout/VerticalCurvedList"/>
    <dgm:cxn modelId="{4B12BE75-4337-4AAE-BB43-3C0F0FFA7337}" type="presOf" srcId="{33195E97-0BCC-4A3F-9691-A1AAF6BA81F8}" destId="{6793C55B-0248-4356-9B9B-FF2F04B069B6}" srcOrd="0" destOrd="0" presId="urn:microsoft.com/office/officeart/2008/layout/VerticalCurvedList"/>
    <dgm:cxn modelId="{52618DD9-9F34-4672-B56B-0654CD0D90C5}" srcId="{33195E97-0BCC-4A3F-9691-A1AAF6BA81F8}" destId="{E232B1BB-3ACB-48DC-89AB-65B7711709E4}" srcOrd="1" destOrd="0" parTransId="{B9E7BA68-EC24-4A83-850F-AA738E10C15C}" sibTransId="{9A7921C2-C614-47BA-8EB2-AAE81249CF3B}"/>
    <dgm:cxn modelId="{B26F78FD-E9A7-4E37-A773-DBFBFE5C3A7F}" type="presOf" srcId="{604331E3-7E8D-450E-A57E-9AFB891EAFE4}" destId="{765E617A-F27C-4C96-9E2B-35FA3A9B6E5E}" srcOrd="0" destOrd="0" presId="urn:microsoft.com/office/officeart/2008/layout/VerticalCurvedList"/>
    <dgm:cxn modelId="{3C248F19-ACEF-4FBD-88B1-BE15293A0866}" type="presParOf" srcId="{6793C55B-0248-4356-9B9B-FF2F04B069B6}" destId="{96A1595F-FEE4-4F86-9284-FD76A5623202}" srcOrd="0" destOrd="0" presId="urn:microsoft.com/office/officeart/2008/layout/VerticalCurvedList"/>
    <dgm:cxn modelId="{F889F0E5-9F1B-486B-80AA-6ED9B5A0DE5A}" type="presParOf" srcId="{96A1595F-FEE4-4F86-9284-FD76A5623202}" destId="{7F5C2F34-25C2-4ED2-AE6B-4EB6BA194846}" srcOrd="0" destOrd="0" presId="urn:microsoft.com/office/officeart/2008/layout/VerticalCurvedList"/>
    <dgm:cxn modelId="{954C554C-7C80-4473-AD1E-761851BECEAE}" type="presParOf" srcId="{7F5C2F34-25C2-4ED2-AE6B-4EB6BA194846}" destId="{FF276D5C-F86B-4447-A02F-C671045C3111}" srcOrd="0" destOrd="0" presId="urn:microsoft.com/office/officeart/2008/layout/VerticalCurvedList"/>
    <dgm:cxn modelId="{1D2B59CA-EDDA-4498-883E-AC18F20B5011}" type="presParOf" srcId="{7F5C2F34-25C2-4ED2-AE6B-4EB6BA194846}" destId="{E04512B3-D29D-40A3-9E48-7FE137BA2EC4}" srcOrd="1" destOrd="0" presId="urn:microsoft.com/office/officeart/2008/layout/VerticalCurvedList"/>
    <dgm:cxn modelId="{6BA957EE-04C7-4947-BD1E-B281812BED2A}" type="presParOf" srcId="{7F5C2F34-25C2-4ED2-AE6B-4EB6BA194846}" destId="{2645E53A-E75D-492F-8251-8B4CA245A10C}" srcOrd="2" destOrd="0" presId="urn:microsoft.com/office/officeart/2008/layout/VerticalCurvedList"/>
    <dgm:cxn modelId="{26BC049B-06BE-43E3-B25A-DDA9A1594056}" type="presParOf" srcId="{7F5C2F34-25C2-4ED2-AE6B-4EB6BA194846}" destId="{64E5D128-D5FE-4AC8-A2C9-D9A5BED18AB8}" srcOrd="3" destOrd="0" presId="urn:microsoft.com/office/officeart/2008/layout/VerticalCurvedList"/>
    <dgm:cxn modelId="{462FCDEC-4F64-4428-88FD-C539B1BA2FA1}" type="presParOf" srcId="{96A1595F-FEE4-4F86-9284-FD76A5623202}" destId="{765E617A-F27C-4C96-9E2B-35FA3A9B6E5E}" srcOrd="1" destOrd="0" presId="urn:microsoft.com/office/officeart/2008/layout/VerticalCurvedList"/>
    <dgm:cxn modelId="{515D0650-1C5C-4D99-87BD-56DE8E3BF40D}" type="presParOf" srcId="{96A1595F-FEE4-4F86-9284-FD76A5623202}" destId="{AAD1A5DF-2BBD-4592-9D99-0DAD0EB4F64B}" srcOrd="2" destOrd="0" presId="urn:microsoft.com/office/officeart/2008/layout/VerticalCurvedList"/>
    <dgm:cxn modelId="{1129DB59-112C-4112-A97F-1F5B4673A145}" type="presParOf" srcId="{AAD1A5DF-2BBD-4592-9D99-0DAD0EB4F64B}" destId="{97D876B3-A663-459E-A679-A47EA825A231}" srcOrd="0" destOrd="0" presId="urn:microsoft.com/office/officeart/2008/layout/VerticalCurvedList"/>
    <dgm:cxn modelId="{2814126D-ED83-456F-AE05-095CA1597314}" type="presParOf" srcId="{96A1595F-FEE4-4F86-9284-FD76A5623202}" destId="{196CDB94-AA8D-4859-BE57-E0CF982F37FF}" srcOrd="3" destOrd="0" presId="urn:microsoft.com/office/officeart/2008/layout/VerticalCurvedList"/>
    <dgm:cxn modelId="{64CFDE23-9F63-44A6-9E0A-D7BDF6668BC4}" type="presParOf" srcId="{96A1595F-FEE4-4F86-9284-FD76A5623202}" destId="{14B120DD-3DB1-40F5-B016-1B1178AC2AF3}" srcOrd="4" destOrd="0" presId="urn:microsoft.com/office/officeart/2008/layout/VerticalCurvedList"/>
    <dgm:cxn modelId="{4C6CDD84-90C1-403F-A2DE-F5A08F8E9C37}" type="presParOf" srcId="{14B120DD-3DB1-40F5-B016-1B1178AC2AF3}" destId="{E47030AF-4069-4520-9F40-B53DA0EDB6C9}" srcOrd="0" destOrd="0" presId="urn:microsoft.com/office/officeart/2008/layout/VerticalCurvedList"/>
  </dgm:cxnLst>
  <dgm:bg>
    <a:gradFill>
      <a:gsLst>
        <a:gs pos="0">
          <a:srgbClr val="8D0366"/>
        </a:gs>
        <a:gs pos="100000">
          <a:schemeClr val="bg1">
            <a:gamma/>
            <a:tint val="39216"/>
            <a:invGamma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D28FAF-A59B-4328-9142-BB0194367ECE}" type="doc">
      <dgm:prSet loTypeId="urn:microsoft.com/office/officeart/2005/8/layout/arrow6" loCatId="relationship" qsTypeId="urn:microsoft.com/office/officeart/2005/8/quickstyle/simple4" qsCatId="simple" csTypeId="urn:microsoft.com/office/officeart/2005/8/colors/accent6_4" csCatId="accent6" phldr="1"/>
      <dgm:spPr/>
      <dgm:t>
        <a:bodyPr/>
        <a:lstStyle/>
        <a:p>
          <a:endParaRPr lang="en-SG"/>
        </a:p>
      </dgm:t>
    </dgm:pt>
    <dgm:pt modelId="{10382E4A-7028-465C-8C32-DCF98C3D26BB}">
      <dgm:prSet phldrT="[Text]"/>
      <dgm:spPr/>
      <dgm:t>
        <a:bodyPr/>
        <a:lstStyle/>
        <a:p>
          <a:r>
            <a:rPr lang="en-SG" dirty="0"/>
            <a:t>Disjointness Constraint</a:t>
          </a:r>
        </a:p>
      </dgm:t>
    </dgm:pt>
    <dgm:pt modelId="{951DD425-97CF-416C-A6C3-3A9B540F458C}" type="parTrans" cxnId="{179E8086-5493-40E7-8D2A-91DBA692F14E}">
      <dgm:prSet/>
      <dgm:spPr/>
      <dgm:t>
        <a:bodyPr/>
        <a:lstStyle/>
        <a:p>
          <a:endParaRPr lang="en-SG"/>
        </a:p>
      </dgm:t>
    </dgm:pt>
    <dgm:pt modelId="{8821DB42-0D15-4868-8EA1-F2A502E453BD}" type="sibTrans" cxnId="{179E8086-5493-40E7-8D2A-91DBA692F14E}">
      <dgm:prSet/>
      <dgm:spPr/>
      <dgm:t>
        <a:bodyPr/>
        <a:lstStyle/>
        <a:p>
          <a:endParaRPr lang="en-SG"/>
        </a:p>
      </dgm:t>
    </dgm:pt>
    <dgm:pt modelId="{EA0D357D-14FB-4DDD-A281-8A4401FC54D3}">
      <dgm:prSet phldrT="[Text]"/>
      <dgm:spPr/>
      <dgm:t>
        <a:bodyPr/>
        <a:lstStyle/>
        <a:p>
          <a:r>
            <a:rPr lang="en-SG" dirty="0"/>
            <a:t>Completeness Constraint</a:t>
          </a:r>
        </a:p>
      </dgm:t>
    </dgm:pt>
    <dgm:pt modelId="{A56B1026-D975-4BE2-8287-007393CA71B8}" type="parTrans" cxnId="{D522620C-0C72-45BC-9331-46C0E1EBF271}">
      <dgm:prSet/>
      <dgm:spPr/>
      <dgm:t>
        <a:bodyPr/>
        <a:lstStyle/>
        <a:p>
          <a:endParaRPr lang="en-SG"/>
        </a:p>
      </dgm:t>
    </dgm:pt>
    <dgm:pt modelId="{EE9BE58C-6934-4CA7-8A37-A7316F1C63D3}" type="sibTrans" cxnId="{D522620C-0C72-45BC-9331-46C0E1EBF271}">
      <dgm:prSet/>
      <dgm:spPr/>
      <dgm:t>
        <a:bodyPr/>
        <a:lstStyle/>
        <a:p>
          <a:endParaRPr lang="en-SG"/>
        </a:p>
      </dgm:t>
    </dgm:pt>
    <dgm:pt modelId="{09A429AC-B819-49F3-AADC-0BC8FEF6029B}" type="pres">
      <dgm:prSet presAssocID="{31D28FAF-A59B-4328-9142-BB0194367ECE}" presName="compositeShape" presStyleCnt="0">
        <dgm:presLayoutVars>
          <dgm:chMax val="2"/>
          <dgm:dir/>
          <dgm:resizeHandles val="exact"/>
        </dgm:presLayoutVars>
      </dgm:prSet>
      <dgm:spPr/>
    </dgm:pt>
    <dgm:pt modelId="{C12C3C51-90AD-41C8-8BE1-6235B066C511}" type="pres">
      <dgm:prSet presAssocID="{31D28FAF-A59B-4328-9142-BB0194367ECE}" presName="ribbon" presStyleLbl="node1" presStyleIdx="0" presStyleCnt="1"/>
      <dgm:spPr/>
    </dgm:pt>
    <dgm:pt modelId="{3925E679-568D-4605-BFDD-AF07A4C19157}" type="pres">
      <dgm:prSet presAssocID="{31D28FAF-A59B-4328-9142-BB0194367EC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C4E4248A-AC4E-4727-BF5D-3313407506EB}" type="pres">
      <dgm:prSet presAssocID="{31D28FAF-A59B-4328-9142-BB0194367EC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522620C-0C72-45BC-9331-46C0E1EBF271}" srcId="{31D28FAF-A59B-4328-9142-BB0194367ECE}" destId="{EA0D357D-14FB-4DDD-A281-8A4401FC54D3}" srcOrd="1" destOrd="0" parTransId="{A56B1026-D975-4BE2-8287-007393CA71B8}" sibTransId="{EE9BE58C-6934-4CA7-8A37-A7316F1C63D3}"/>
    <dgm:cxn modelId="{28CA7616-EFB3-4F3F-A2FD-C594A6CE9775}" type="presOf" srcId="{EA0D357D-14FB-4DDD-A281-8A4401FC54D3}" destId="{C4E4248A-AC4E-4727-BF5D-3313407506EB}" srcOrd="0" destOrd="0" presId="urn:microsoft.com/office/officeart/2005/8/layout/arrow6"/>
    <dgm:cxn modelId="{DBBE2441-ED3E-4980-B0A4-47B52527BD35}" type="presOf" srcId="{31D28FAF-A59B-4328-9142-BB0194367ECE}" destId="{09A429AC-B819-49F3-AADC-0BC8FEF6029B}" srcOrd="0" destOrd="0" presId="urn:microsoft.com/office/officeart/2005/8/layout/arrow6"/>
    <dgm:cxn modelId="{0C633D4A-5EF7-4D57-8C89-B6E4AE312D8E}" type="presOf" srcId="{10382E4A-7028-465C-8C32-DCF98C3D26BB}" destId="{3925E679-568D-4605-BFDD-AF07A4C19157}" srcOrd="0" destOrd="0" presId="urn:microsoft.com/office/officeart/2005/8/layout/arrow6"/>
    <dgm:cxn modelId="{179E8086-5493-40E7-8D2A-91DBA692F14E}" srcId="{31D28FAF-A59B-4328-9142-BB0194367ECE}" destId="{10382E4A-7028-465C-8C32-DCF98C3D26BB}" srcOrd="0" destOrd="0" parTransId="{951DD425-97CF-416C-A6C3-3A9B540F458C}" sibTransId="{8821DB42-0D15-4868-8EA1-F2A502E453BD}"/>
    <dgm:cxn modelId="{8DF09067-CBE8-4B28-A466-F930DA751CF5}" type="presParOf" srcId="{09A429AC-B819-49F3-AADC-0BC8FEF6029B}" destId="{C12C3C51-90AD-41C8-8BE1-6235B066C511}" srcOrd="0" destOrd="0" presId="urn:microsoft.com/office/officeart/2005/8/layout/arrow6"/>
    <dgm:cxn modelId="{EBE0B72F-EF6C-4DCC-80E5-A85B404D9E9E}" type="presParOf" srcId="{09A429AC-B819-49F3-AADC-0BC8FEF6029B}" destId="{3925E679-568D-4605-BFDD-AF07A4C19157}" srcOrd="1" destOrd="0" presId="urn:microsoft.com/office/officeart/2005/8/layout/arrow6"/>
    <dgm:cxn modelId="{99EFF9A6-7A75-48E3-82EB-22477BD5C374}" type="presParOf" srcId="{09A429AC-B819-49F3-AADC-0BC8FEF6029B}" destId="{C4E4248A-AC4E-4727-BF5D-3313407506EB}" srcOrd="2" destOrd="0" presId="urn:microsoft.com/office/officeart/2005/8/layout/arrow6"/>
  </dgm:cxnLst>
  <dgm:bg>
    <a:gradFill>
      <a:gsLst>
        <a:gs pos="0">
          <a:srgbClr val="92D050"/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86147-F3AC-4E42-897E-39A26B1CBE16}">
      <dsp:nvSpPr>
        <dsp:cNvPr id="0" name=""/>
        <dsp:cNvSpPr/>
      </dsp:nvSpPr>
      <dsp:spPr>
        <a:xfrm>
          <a:off x="1285097" y="253925"/>
          <a:ext cx="2223967" cy="222430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C51234-00D2-462C-A494-D9179BCFE77D}">
      <dsp:nvSpPr>
        <dsp:cNvPr id="0" name=""/>
        <dsp:cNvSpPr/>
      </dsp:nvSpPr>
      <dsp:spPr>
        <a:xfrm>
          <a:off x="1776667" y="1056967"/>
          <a:ext cx="1235815" cy="61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Candidate Key</a:t>
          </a:r>
          <a:endParaRPr lang="en-SG" sz="2000" kern="1200" dirty="0"/>
        </a:p>
      </dsp:txBody>
      <dsp:txXfrm>
        <a:off x="1776667" y="1056967"/>
        <a:ext cx="1235815" cy="617759"/>
      </dsp:txXfrm>
    </dsp:sp>
    <dsp:sp modelId="{40FECDFE-C799-4272-9705-D711030BC228}">
      <dsp:nvSpPr>
        <dsp:cNvPr id="0" name=""/>
        <dsp:cNvSpPr/>
      </dsp:nvSpPr>
      <dsp:spPr>
        <a:xfrm>
          <a:off x="667398" y="1531953"/>
          <a:ext cx="2223967" cy="222430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5">
                <a:hueOff val="3005351"/>
                <a:satOff val="-13190"/>
                <a:lumOff val="392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3005351"/>
                <a:satOff val="-13190"/>
                <a:lumOff val="392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D3C768-42AD-4538-8900-34B8BF2527A4}">
      <dsp:nvSpPr>
        <dsp:cNvPr id="0" name=""/>
        <dsp:cNvSpPr/>
      </dsp:nvSpPr>
      <dsp:spPr>
        <a:xfrm>
          <a:off x="1161474" y="2342388"/>
          <a:ext cx="1235815" cy="61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Primary Key</a:t>
          </a:r>
          <a:endParaRPr lang="en-SG" sz="2000" kern="1200" dirty="0"/>
        </a:p>
      </dsp:txBody>
      <dsp:txXfrm>
        <a:off x="1161474" y="2342388"/>
        <a:ext cx="1235815" cy="617759"/>
      </dsp:txXfrm>
    </dsp:sp>
    <dsp:sp modelId="{3B54D68A-CD56-4843-9A12-09C95A19679A}">
      <dsp:nvSpPr>
        <dsp:cNvPr id="0" name=""/>
        <dsp:cNvSpPr/>
      </dsp:nvSpPr>
      <dsp:spPr>
        <a:xfrm>
          <a:off x="1443385" y="2962920"/>
          <a:ext cx="1910732" cy="191149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5">
                <a:hueOff val="6010703"/>
                <a:satOff val="-26380"/>
                <a:lumOff val="7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6010703"/>
                <a:satOff val="-26380"/>
                <a:lumOff val="78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7882A90-D06C-436A-A883-38EA6B26DAA9}">
      <dsp:nvSpPr>
        <dsp:cNvPr id="0" name=""/>
        <dsp:cNvSpPr/>
      </dsp:nvSpPr>
      <dsp:spPr>
        <a:xfrm>
          <a:off x="1779591" y="3629657"/>
          <a:ext cx="1235815" cy="617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Foreign Key</a:t>
          </a:r>
          <a:endParaRPr lang="en-SG" sz="2000" kern="1200" dirty="0"/>
        </a:p>
      </dsp:txBody>
      <dsp:txXfrm>
        <a:off x="1779591" y="3629657"/>
        <a:ext cx="1235815" cy="617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08B3D-0207-467D-A173-0C2E12B40F1B}">
      <dsp:nvSpPr>
        <dsp:cNvPr id="0" name=""/>
        <dsp:cNvSpPr/>
      </dsp:nvSpPr>
      <dsp:spPr>
        <a:xfrm>
          <a:off x="-4523046" y="-698647"/>
          <a:ext cx="5427802" cy="5427802"/>
        </a:xfrm>
        <a:prstGeom prst="blockArc">
          <a:avLst>
            <a:gd name="adj1" fmla="val 18900000"/>
            <a:gd name="adj2" fmla="val 2700000"/>
            <a:gd name="adj3" fmla="val 398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154B9F-1F8D-479E-8810-CE63B8C8F876}">
      <dsp:nvSpPr>
        <dsp:cNvPr id="0" name=""/>
        <dsp:cNvSpPr/>
      </dsp:nvSpPr>
      <dsp:spPr>
        <a:xfrm>
          <a:off x="740908" y="575798"/>
          <a:ext cx="4807804" cy="115143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395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A set of concepts that describe the structure of a database and the associated retrieval and update transactions.</a:t>
          </a:r>
        </a:p>
      </dsp:txBody>
      <dsp:txXfrm>
        <a:off x="740908" y="575798"/>
        <a:ext cx="4807804" cy="1151435"/>
      </dsp:txXfrm>
    </dsp:sp>
    <dsp:sp modelId="{9B56DB93-B3F9-4BFD-8634-0B741DB46610}">
      <dsp:nvSpPr>
        <dsp:cNvPr id="0" name=""/>
        <dsp:cNvSpPr/>
      </dsp:nvSpPr>
      <dsp:spPr>
        <a:xfrm>
          <a:off x="21260" y="431868"/>
          <a:ext cx="1439294" cy="1439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B243AA-E036-463F-A914-C45608156870}">
      <dsp:nvSpPr>
        <dsp:cNvPr id="0" name=""/>
        <dsp:cNvSpPr/>
      </dsp:nvSpPr>
      <dsp:spPr>
        <a:xfrm>
          <a:off x="740908" y="2303274"/>
          <a:ext cx="4807804" cy="1151435"/>
        </a:xfrm>
        <a:prstGeom prst="rect">
          <a:avLst/>
        </a:prstGeom>
        <a:gradFill rotWithShape="0">
          <a:gsLst>
            <a:gs pos="0">
              <a:schemeClr val="accent5">
                <a:hueOff val="6010703"/>
                <a:satOff val="-26380"/>
                <a:lumOff val="78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6010703"/>
                <a:satOff val="-26380"/>
                <a:lumOff val="78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3952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Independent of the particular type of DBMS software, such as Oracle, Microsoft SQL and hardware.</a:t>
          </a:r>
        </a:p>
      </dsp:txBody>
      <dsp:txXfrm>
        <a:off x="740908" y="2303274"/>
        <a:ext cx="4807804" cy="1151435"/>
      </dsp:txXfrm>
    </dsp:sp>
    <dsp:sp modelId="{0D656AAC-313E-4202-ADAC-FB95A02F2831}">
      <dsp:nvSpPr>
        <dsp:cNvPr id="0" name=""/>
        <dsp:cNvSpPr/>
      </dsp:nvSpPr>
      <dsp:spPr>
        <a:xfrm>
          <a:off x="21260" y="2159344"/>
          <a:ext cx="1439294" cy="1439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5E08-DDA5-4B42-A151-166A5BA35FEB}">
      <dsp:nvSpPr>
        <dsp:cNvPr id="0" name=""/>
        <dsp:cNvSpPr/>
      </dsp:nvSpPr>
      <dsp:spPr>
        <a:xfrm>
          <a:off x="1762118" y="1833832"/>
          <a:ext cx="1625333" cy="16253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/>
            <a:t>Conceptual Data Model</a:t>
          </a:r>
        </a:p>
      </dsp:txBody>
      <dsp:txXfrm>
        <a:off x="2000143" y="2071857"/>
        <a:ext cx="1149283" cy="1149283"/>
      </dsp:txXfrm>
    </dsp:sp>
    <dsp:sp modelId="{8B75B14E-C38F-46A9-994C-3914EF472EB2}">
      <dsp:nvSpPr>
        <dsp:cNvPr id="0" name=""/>
        <dsp:cNvSpPr/>
      </dsp:nvSpPr>
      <dsp:spPr>
        <a:xfrm rot="12900000">
          <a:off x="656144" y="1529691"/>
          <a:ext cx="1308896" cy="46322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E18D9-F83F-42FE-82BA-8690B7EA4E9A}">
      <dsp:nvSpPr>
        <dsp:cNvPr id="0" name=""/>
        <dsp:cNvSpPr/>
      </dsp:nvSpPr>
      <dsp:spPr>
        <a:xfrm>
          <a:off x="2466" y="768299"/>
          <a:ext cx="1544066" cy="123525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/>
            <a:t>Pictorial description of the structure of a database</a:t>
          </a:r>
        </a:p>
      </dsp:txBody>
      <dsp:txXfrm>
        <a:off x="38645" y="804478"/>
        <a:ext cx="1471708" cy="1162895"/>
      </dsp:txXfrm>
    </dsp:sp>
    <dsp:sp modelId="{F0485705-F0B3-4BF4-8C62-9AA466B38EA8}">
      <dsp:nvSpPr>
        <dsp:cNvPr id="0" name=""/>
        <dsp:cNvSpPr/>
      </dsp:nvSpPr>
      <dsp:spPr>
        <a:xfrm rot="19500000">
          <a:off x="3184529" y="1529691"/>
          <a:ext cx="1308896" cy="46322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61315-DB30-4CA1-96F6-3A6FC1381626}">
      <dsp:nvSpPr>
        <dsp:cNvPr id="0" name=""/>
        <dsp:cNvSpPr/>
      </dsp:nvSpPr>
      <dsp:spPr>
        <a:xfrm>
          <a:off x="3603037" y="768299"/>
          <a:ext cx="1544066" cy="1235253"/>
        </a:xfrm>
        <a:prstGeom prst="roundRect">
          <a:avLst>
            <a:gd name="adj" fmla="val 10000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/>
            <a:t>Drawn using Entity Relationship diagram (ERD)</a:t>
          </a:r>
        </a:p>
      </dsp:txBody>
      <dsp:txXfrm>
        <a:off x="3639216" y="804478"/>
        <a:ext cx="1471708" cy="11628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512B3-D29D-40A3-9E48-7FE137BA2EC4}">
      <dsp:nvSpPr>
        <dsp:cNvPr id="0" name=""/>
        <dsp:cNvSpPr/>
      </dsp:nvSpPr>
      <dsp:spPr>
        <a:xfrm>
          <a:off x="-3497040" y="-541203"/>
          <a:ext cx="4197542" cy="4197542"/>
        </a:xfrm>
        <a:prstGeom prst="blockArc">
          <a:avLst>
            <a:gd name="adj1" fmla="val 18900000"/>
            <a:gd name="adj2" fmla="val 2700000"/>
            <a:gd name="adj3" fmla="val 515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E617A-F27C-4C96-9E2B-35FA3A9B6E5E}">
      <dsp:nvSpPr>
        <dsp:cNvPr id="0" name=""/>
        <dsp:cNvSpPr/>
      </dsp:nvSpPr>
      <dsp:spPr>
        <a:xfrm>
          <a:off x="572639" y="445028"/>
          <a:ext cx="5708297" cy="8899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38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1" kern="1200" dirty="0">
              <a:solidFill>
                <a:schemeClr val="tx2"/>
              </a:solidFill>
            </a:rPr>
            <a:t>Dependent on parent/owner entity for existence</a:t>
          </a:r>
        </a:p>
      </dsp:txBody>
      <dsp:txXfrm>
        <a:off x="572639" y="445028"/>
        <a:ext cx="5708297" cy="889932"/>
      </dsp:txXfrm>
    </dsp:sp>
    <dsp:sp modelId="{97D876B3-A663-459E-A679-A47EA825A231}">
      <dsp:nvSpPr>
        <dsp:cNvPr id="0" name=""/>
        <dsp:cNvSpPr/>
      </dsp:nvSpPr>
      <dsp:spPr>
        <a:xfrm>
          <a:off x="16432" y="333786"/>
          <a:ext cx="1112415" cy="1112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CDB94-AA8D-4859-BE57-E0CF982F37FF}">
      <dsp:nvSpPr>
        <dsp:cNvPr id="0" name=""/>
        <dsp:cNvSpPr/>
      </dsp:nvSpPr>
      <dsp:spPr>
        <a:xfrm>
          <a:off x="572639" y="1780175"/>
          <a:ext cx="5708297" cy="889932"/>
        </a:xfrm>
        <a:prstGeom prst="rect">
          <a:avLst/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638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1" kern="1200" dirty="0">
              <a:solidFill>
                <a:schemeClr val="tx2"/>
              </a:solidFill>
            </a:rPr>
            <a:t>Cannot be identified using its own attributes only</a:t>
          </a:r>
        </a:p>
      </dsp:txBody>
      <dsp:txXfrm>
        <a:off x="572639" y="1780175"/>
        <a:ext cx="5708297" cy="889932"/>
      </dsp:txXfrm>
    </dsp:sp>
    <dsp:sp modelId="{E47030AF-4069-4520-9F40-B53DA0EDB6C9}">
      <dsp:nvSpPr>
        <dsp:cNvPr id="0" name=""/>
        <dsp:cNvSpPr/>
      </dsp:nvSpPr>
      <dsp:spPr>
        <a:xfrm>
          <a:off x="16432" y="1668934"/>
          <a:ext cx="1112415" cy="11124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6010703"/>
              <a:satOff val="-26380"/>
              <a:lumOff val="78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C3C51-90AD-41C8-8BE1-6235B066C511}">
      <dsp:nvSpPr>
        <dsp:cNvPr id="0" name=""/>
        <dsp:cNvSpPr/>
      </dsp:nvSpPr>
      <dsp:spPr>
        <a:xfrm>
          <a:off x="250191" y="0"/>
          <a:ext cx="2661347" cy="1064539"/>
        </a:xfrm>
        <a:prstGeom prst="leftRightRibbon">
          <a:avLst/>
        </a:prstGeom>
        <a:gradFill rotWithShape="0">
          <a:gsLst>
            <a:gs pos="0">
              <a:schemeClr val="accent6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25E679-568D-4605-BFDD-AF07A4C19157}">
      <dsp:nvSpPr>
        <dsp:cNvPr id="0" name=""/>
        <dsp:cNvSpPr/>
      </dsp:nvSpPr>
      <dsp:spPr>
        <a:xfrm>
          <a:off x="569552" y="186294"/>
          <a:ext cx="878244" cy="52162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Disjointness Constraint</a:t>
          </a:r>
        </a:p>
      </dsp:txBody>
      <dsp:txXfrm>
        <a:off x="569552" y="186294"/>
        <a:ext cx="878244" cy="521624"/>
      </dsp:txXfrm>
    </dsp:sp>
    <dsp:sp modelId="{C4E4248A-AC4E-4727-BF5D-3313407506EB}">
      <dsp:nvSpPr>
        <dsp:cNvPr id="0" name=""/>
        <dsp:cNvSpPr/>
      </dsp:nvSpPr>
      <dsp:spPr>
        <a:xfrm>
          <a:off x="1580865" y="356620"/>
          <a:ext cx="1037925" cy="52162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2672" rIns="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Completeness Constraint</a:t>
          </a:r>
        </a:p>
      </dsp:txBody>
      <dsp:txXfrm>
        <a:off x="1580865" y="356620"/>
        <a:ext cx="1037925" cy="521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Note: </a:t>
            </a:r>
            <a:r>
              <a:rPr lang="en-SG" dirty="0"/>
              <a:t> Important discussion, teach the techniques on how to transform an ERD to Database.</a:t>
            </a:r>
          </a:p>
          <a:p>
            <a:r>
              <a:rPr lang="en-SG"/>
              <a:t>1. Convert </a:t>
            </a:r>
            <a:r>
              <a:rPr lang="en-SG" dirty="0"/>
              <a:t>M:N into 2 1:</a:t>
            </a:r>
            <a:r>
              <a:rPr lang="en-SG"/>
              <a:t>M relaRelation </a:t>
            </a:r>
            <a:r>
              <a:rPr lang="en-SG" dirty="0"/>
              <a:t>is represented using Foreign Key.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462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 Highlight the terminology “Relational Heading Format”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49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2F626-C232-4494-A2F6-B17815F51811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0558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266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2F626-C232-4494-A2F6-B17815F51811}" type="slidenum">
              <a:rPr lang="en-SG" smtClean="0"/>
              <a:t>66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005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2F626-C232-4494-A2F6-B17815F51811}" type="slidenum">
              <a:rPr lang="en-SG" smtClean="0"/>
              <a:t>67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7942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2F626-C232-4494-A2F6-B17815F51811}" type="slidenum">
              <a:rPr lang="en-SG" smtClean="0"/>
              <a:t>68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9251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F2F626-C232-4494-A2F6-B17815F51811}" type="slidenum">
              <a:rPr lang="en-SG" smtClean="0"/>
              <a:t>69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32784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1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541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987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the topic to the SQL Schema and SQL Type.</a:t>
            </a:r>
          </a:p>
          <a:p>
            <a:r>
              <a:rPr lang="en-US" dirty="0"/>
              <a:t>Explain the difference between Char and </a:t>
            </a:r>
            <a:r>
              <a:rPr lang="en-US" dirty="0" err="1"/>
              <a:t>VarChar</a:t>
            </a:r>
            <a:r>
              <a:rPr lang="en-US" dirty="0"/>
              <a:t>. Direct them to find out more from the link.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82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example, Dishes -&gt; Customers, to explain also NOT natural key.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611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Teaching Note: </a:t>
            </a:r>
            <a:r>
              <a:rPr lang="en-SG" dirty="0"/>
              <a:t> Important discussion, teach the techniques on how to transform an ERD to Database.</a:t>
            </a:r>
          </a:p>
          <a:p>
            <a:r>
              <a:rPr lang="en-SG"/>
              <a:t>1. Convert </a:t>
            </a:r>
            <a:r>
              <a:rPr lang="en-SG" dirty="0"/>
              <a:t>M:N into 2 1:</a:t>
            </a:r>
            <a:r>
              <a:rPr lang="en-SG"/>
              <a:t>M relaRelation </a:t>
            </a:r>
            <a:r>
              <a:rPr lang="en-SG" dirty="0"/>
              <a:t>is represented using Foreign Key.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622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576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20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/>
          <a:lstStyle/>
          <a:p>
            <a:fld id="{4EDE50D6-574B-40AF-946F-D52A04ADE379}" type="datetime1">
              <a:rPr lang="en-US" smtClean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0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415544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 sz="3200"/>
            </a:lvl1pPr>
            <a:lvl2pPr marL="914400" lvl="1" indent="-392176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 sz="2800"/>
            </a:lvl2pPr>
            <a:lvl3pPr marL="1371600" lvl="2" indent="-368808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 sz="2400"/>
            </a:lvl3pPr>
            <a:lvl4pPr marL="1828800" lvl="3" indent="-345439" algn="l">
              <a:spcBef>
                <a:spcPts val="600"/>
              </a:spcBef>
              <a:spcAft>
                <a:spcPts val="0"/>
              </a:spcAft>
              <a:buSzPts val="1840"/>
              <a:buChar char="◼"/>
              <a:defRPr sz="2000"/>
            </a:lvl4pPr>
            <a:lvl5pPr marL="2286000" lvl="4" indent="-345439" algn="l">
              <a:spcBef>
                <a:spcPts val="600"/>
              </a:spcBef>
              <a:spcAft>
                <a:spcPts val="0"/>
              </a:spcAft>
              <a:buSzPts val="1840"/>
              <a:buChar char="◼"/>
              <a:defRPr sz="2000"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38AC3"/>
              </a:buClr>
              <a:buSzPts val="2000"/>
              <a:buFont typeface="Gill Sans"/>
              <a:buNone/>
              <a:defRPr sz="2000" b="0">
                <a:solidFill>
                  <a:srgbClr val="738AC3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544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738AC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 rot="5400000">
            <a:off x="3912148" y="-1585537"/>
            <a:ext cx="4367703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15544" algn="l">
              <a:spcBef>
                <a:spcPts val="640"/>
              </a:spcBef>
              <a:spcAft>
                <a:spcPts val="0"/>
              </a:spcAft>
              <a:buSzPts val="2944"/>
              <a:buChar char="◼"/>
              <a:defRPr/>
            </a:lvl1pPr>
            <a:lvl2pPr marL="914400" lvl="1" indent="-392176" algn="l">
              <a:spcBef>
                <a:spcPts val="600"/>
              </a:spcBef>
              <a:spcAft>
                <a:spcPts val="0"/>
              </a:spcAft>
              <a:buSzPts val="2576"/>
              <a:buChar char="◼"/>
              <a:defRPr/>
            </a:lvl2pPr>
            <a:lvl3pPr marL="1371600" lvl="2" indent="-368808" algn="l">
              <a:spcBef>
                <a:spcPts val="600"/>
              </a:spcBef>
              <a:spcAft>
                <a:spcPts val="0"/>
              </a:spcAft>
              <a:buSzPts val="2208"/>
              <a:buChar char="◼"/>
              <a:defRPr/>
            </a:lvl3pPr>
            <a:lvl4pPr marL="1828800" lvl="3" indent="-345439" algn="l">
              <a:spcBef>
                <a:spcPts val="600"/>
              </a:spcBef>
              <a:spcAft>
                <a:spcPts val="0"/>
              </a:spcAft>
              <a:buSzPts val="1840"/>
              <a:buChar char="◼"/>
              <a:defRPr/>
            </a:lvl4pPr>
            <a:lvl5pPr marL="2286000" lvl="4" indent="-345439" algn="l">
              <a:spcBef>
                <a:spcPts val="600"/>
              </a:spcBef>
              <a:spcAft>
                <a:spcPts val="0"/>
              </a:spcAft>
              <a:buSzPts val="1840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0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78682" y="646958"/>
            <a:ext cx="11029616" cy="88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1192" y="1745420"/>
            <a:ext cx="11029616" cy="436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15544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2944"/>
              <a:buFont typeface="Noto Sans Symbols"/>
              <a:buChar char="◼"/>
              <a:defRPr sz="3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9217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576"/>
              <a:buFont typeface="Noto Sans Symbols"/>
              <a:buChar char="◼"/>
              <a:defRPr sz="2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68808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Char char="◼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45439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45439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1513000" y="63628"/>
            <a:ext cx="648885" cy="616135"/>
          </a:xfrm>
          <a:prstGeom prst="dodecagon">
            <a:avLst/>
          </a:prstGeom>
          <a:solidFill>
            <a:srgbClr val="4A66AC"/>
          </a:solidFill>
          <a:ln w="22225" cap="rnd" cmpd="sng">
            <a:solidFill>
              <a:srgbClr val="364A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</a:t>
            </a:r>
            <a:endParaRPr sz="18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114999"/>
            <a:ext cx="1340076" cy="276999"/>
          </a:xfrm>
          <a:prstGeom prst="rect">
            <a:avLst/>
          </a:prstGeom>
          <a:solidFill>
            <a:srgbClr val="4A66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ST1501 DENG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ournaldev.com/16774/sql-data-typ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705" r="11125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Gill Sans"/>
              <a:buNone/>
            </a:pPr>
            <a:r>
              <a:rPr lang="en-US" sz="2500" dirty="0">
                <a:solidFill>
                  <a:srgbClr val="FFFFFF"/>
                </a:solidFill>
              </a:rPr>
              <a:t>Topic B</a:t>
            </a:r>
            <a:br>
              <a:rPr lang="en-US" sz="2500" dirty="0">
                <a:solidFill>
                  <a:srgbClr val="FFFFFF"/>
                </a:solidFill>
              </a:rPr>
            </a:br>
            <a:br>
              <a:rPr lang="en-US" sz="2500" dirty="0">
                <a:solidFill>
                  <a:srgbClr val="FFFFFF"/>
                </a:solidFill>
              </a:rPr>
            </a:br>
            <a:r>
              <a:rPr lang="en-US" sz="2500" dirty="0">
                <a:solidFill>
                  <a:srgbClr val="FFFFFF"/>
                </a:solidFill>
              </a:rPr>
              <a:t>RELATIONAL DATA MODEL</a:t>
            </a:r>
            <a:endParaRPr sz="2500" dirty="0">
              <a:solidFill>
                <a:srgbClr val="FFFFFF"/>
              </a:solidFill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89" name="Google Shape;89;p13"/>
            <p:cNvSpPr/>
            <p:nvPr/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</a:t>
            </a:r>
            <a:r>
              <a:rPr lang="en-SG" dirty="0"/>
              <a:t> – Attribute DataType / SQL Date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CC91FD-898E-4FC1-8CB3-D40F7CDED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9"/>
          <a:stretch/>
        </p:blipFill>
        <p:spPr>
          <a:xfrm>
            <a:off x="502417" y="2240782"/>
            <a:ext cx="6564684" cy="3887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20BB8-B13A-4B40-BFF7-5006C32DEA89}"/>
              </a:ext>
            </a:extLst>
          </p:cNvPr>
          <p:cNvSpPr/>
          <p:nvPr/>
        </p:nvSpPr>
        <p:spPr>
          <a:xfrm>
            <a:off x="6983814" y="2414847"/>
            <a:ext cx="434331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is the difference between Char and Varchar?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 all data types are supported by every relational database management systems.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A6028-9E3B-4135-B977-7357160BBEE0}"/>
              </a:ext>
            </a:extLst>
          </p:cNvPr>
          <p:cNvSpPr txBox="1"/>
          <p:nvPr/>
        </p:nvSpPr>
        <p:spPr>
          <a:xfrm>
            <a:off x="590669" y="6128342"/>
            <a:ext cx="1101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  <a:r>
              <a:rPr lang="en-SG" dirty="0">
                <a:hlinkClick r:id="rId4"/>
              </a:rPr>
              <a:t>https://www.journaldev.com/16774/sql-data-types</a:t>
            </a:r>
            <a:r>
              <a:rPr lang="en-SG" dirty="0"/>
              <a:t>, 29 Feb 2020</a:t>
            </a:r>
          </a:p>
        </p:txBody>
      </p:sp>
    </p:spTree>
    <p:extLst>
      <p:ext uri="{BB962C8B-B14F-4D97-AF65-F5344CB8AC3E}">
        <p14:creationId xmlns:p14="http://schemas.microsoft.com/office/powerpoint/2010/main" val="259233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 – Relational Database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6" y="1881549"/>
            <a:ext cx="5824906" cy="255953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76794"/>
              </p:ext>
            </p:extLst>
          </p:nvPr>
        </p:nvGraphicFramePr>
        <p:xfrm>
          <a:off x="5279248" y="4739149"/>
          <a:ext cx="3966899" cy="1238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3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406">
                <a:tc>
                  <a:txBody>
                    <a:bodyPr/>
                    <a:lstStyle/>
                    <a:p>
                      <a:r>
                        <a:rPr lang="en-GB" sz="900" dirty="0"/>
                        <a:t>Email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/>
                        <a:t>Product_code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/>
                        <a:t>Cart_ID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Qty</a:t>
                      </a:r>
                      <a:endParaRPr lang="en-S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dirty="0"/>
                        <a:t>DavidL@gmail.com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HG4872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C10001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</a:t>
                      </a:r>
                      <a:endParaRPr lang="en-S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900" dirty="0"/>
                        <a:t>DavidL@gmail.com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HG5879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C10002</a:t>
                      </a:r>
                      <a:endParaRPr lang="en-SG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/>
                        <a:t>1</a:t>
                      </a:r>
                      <a:endParaRPr lang="en-SG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209346"/>
              </p:ext>
            </p:extLst>
          </p:nvPr>
        </p:nvGraphicFramePr>
        <p:xfrm>
          <a:off x="575894" y="4713956"/>
          <a:ext cx="4536504" cy="201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18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9269">
                <a:tc>
                  <a:txBody>
                    <a:bodyPr/>
                    <a:lstStyle/>
                    <a:p>
                      <a:r>
                        <a:rPr lang="en-GB" sz="800" dirty="0"/>
                        <a:t>Title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First_name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Last_name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Email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Password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DOB</a:t>
                      </a:r>
                      <a:endParaRPr lang="en-S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43">
                <a:tc>
                  <a:txBody>
                    <a:bodyPr/>
                    <a:lstStyle/>
                    <a:p>
                      <a:r>
                        <a:rPr lang="en-GB" sz="800" dirty="0"/>
                        <a:t>Ms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Linda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See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LindaS@hotmail.com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Abc123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NULL</a:t>
                      </a:r>
                      <a:endParaRPr lang="en-S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800" dirty="0"/>
                        <a:t>Mr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David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Lee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DavidL@gmail.com 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Da12lee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13/09/1997</a:t>
                      </a:r>
                      <a:endParaRPr lang="en-S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r>
                        <a:rPr lang="en-GB" sz="800" dirty="0"/>
                        <a:t>Ms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Linda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Soh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Lsoh@hotmail.com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Abc123</a:t>
                      </a:r>
                      <a:endParaRPr lang="en-SG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/>
                        <a:t>20/12/1998</a:t>
                      </a:r>
                      <a:endParaRPr lang="en-SG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75894" y="44410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Customer</a:t>
            </a:r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5184406" y="444108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Cart</a:t>
            </a:r>
            <a:endParaRPr lang="en-SG" dirty="0"/>
          </a:p>
        </p:txBody>
      </p:sp>
      <p:sp>
        <p:nvSpPr>
          <p:cNvPr id="13" name="TextBox 12"/>
          <p:cNvSpPr txBox="1"/>
          <p:nvPr/>
        </p:nvSpPr>
        <p:spPr>
          <a:xfrm>
            <a:off x="7262697" y="2261419"/>
            <a:ext cx="3837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A collection of inter-related proper form relations</a:t>
            </a:r>
          </a:p>
        </p:txBody>
      </p:sp>
    </p:spTree>
    <p:extLst>
      <p:ext uri="{BB962C8B-B14F-4D97-AF65-F5344CB8AC3E}">
        <p14:creationId xmlns:p14="http://schemas.microsoft.com/office/powerpoint/2010/main" val="3383805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Properties Of A Relation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75894" y="2036247"/>
            <a:ext cx="1102961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Gill Sans" panose="020B0604020202020204" charset="0"/>
              </a:rPr>
              <a:t>A table must satisfy the </a:t>
            </a:r>
            <a:r>
              <a:rPr lang="en-GB" sz="2400" b="1" u="sng" dirty="0">
                <a:solidFill>
                  <a:srgbClr val="C00000"/>
                </a:solidFill>
                <a:latin typeface="Gill Sans" panose="020B0604020202020204" charset="0"/>
              </a:rPr>
              <a:t>SIX properties of a relation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.</a:t>
            </a:r>
          </a:p>
          <a:p>
            <a:r>
              <a:rPr lang="en-GB" sz="2400" dirty="0">
                <a:solidFill>
                  <a:schemeClr val="tx1"/>
                </a:solidFill>
                <a:latin typeface="Gill Sans" panose="020B0604020202020204" charset="0"/>
              </a:rPr>
              <a:t>#1: </a:t>
            </a:r>
            <a:r>
              <a:rPr lang="en-GB" sz="2400" dirty="0"/>
              <a:t>Name of Relation is unique in a database </a:t>
            </a:r>
          </a:p>
          <a:p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	You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cannot</a:t>
            </a:r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 create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another relation/table</a:t>
            </a:r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 in the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same database by the same </a:t>
            </a:r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	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name</a:t>
            </a:r>
            <a:endParaRPr lang="en-SG" sz="2400" u="sng" dirty="0">
              <a:solidFill>
                <a:srgbClr val="C00000"/>
              </a:solidFill>
              <a:latin typeface="Gill Sans" panose="020B0604020202020204" charset="0"/>
            </a:endParaRPr>
          </a:p>
          <a:p>
            <a:r>
              <a:rPr lang="en-GB" sz="2400" dirty="0">
                <a:solidFill>
                  <a:schemeClr val="tx1"/>
                </a:solidFill>
                <a:latin typeface="Gill Sans" panose="020B0604020202020204" charset="0"/>
              </a:rPr>
              <a:t>#2: </a:t>
            </a:r>
            <a:r>
              <a:rPr lang="en-GB" sz="2400" dirty="0"/>
              <a:t>Every cell must be single-valued</a:t>
            </a:r>
          </a:p>
          <a:p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	You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cannot</a:t>
            </a:r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 have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multi-valued cell</a:t>
            </a:r>
            <a:endParaRPr lang="en-SG" sz="2400" u="sng" dirty="0">
              <a:solidFill>
                <a:srgbClr val="C00000"/>
              </a:solidFill>
              <a:latin typeface="Gill Sans" panose="020B0604020202020204" charset="0"/>
            </a:endParaRPr>
          </a:p>
          <a:p>
            <a:r>
              <a:rPr lang="en-GB" sz="2400" dirty="0">
                <a:solidFill>
                  <a:schemeClr val="tx1"/>
                </a:solidFill>
                <a:latin typeface="Gill Sans" panose="020B0604020202020204" charset="0"/>
              </a:rPr>
              <a:t>#3: </a:t>
            </a:r>
            <a:r>
              <a:rPr lang="en-GB" sz="2400" dirty="0"/>
              <a:t>Attribute name in a relation must be unique </a:t>
            </a:r>
          </a:p>
          <a:p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	You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cannot</a:t>
            </a:r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 have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two attributes by the same name</a:t>
            </a:r>
          </a:p>
          <a:p>
            <a:r>
              <a:rPr lang="en-GB" sz="2400" dirty="0"/>
              <a:t>#4: Values of an attribute are from the same domain</a:t>
            </a:r>
          </a:p>
          <a:p>
            <a:r>
              <a:rPr lang="en-GB" sz="2400" dirty="0"/>
              <a:t>#5: Order of tuples or attributes in a relation does not matter</a:t>
            </a:r>
            <a:endParaRPr lang="en-SG" sz="2400" dirty="0"/>
          </a:p>
          <a:p>
            <a:r>
              <a:rPr lang="en-GB" sz="2400" dirty="0"/>
              <a:t>#6: Each tuple in a relation is unique</a:t>
            </a:r>
          </a:p>
          <a:p>
            <a:r>
              <a:rPr lang="en-GB" sz="2400" dirty="0"/>
              <a:t>	</a:t>
            </a:r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You cannot have </a:t>
            </a:r>
            <a:r>
              <a:rPr lang="en-GB" sz="2400" u="sng" dirty="0">
                <a:solidFill>
                  <a:srgbClr val="C00000"/>
                </a:solidFill>
                <a:latin typeface="Gill Sans" panose="020B0604020202020204" charset="0"/>
              </a:rPr>
              <a:t>duplicate tuple/row </a:t>
            </a:r>
          </a:p>
          <a:p>
            <a:endParaRPr lang="en-SG" sz="2400" u="sng" dirty="0">
              <a:solidFill>
                <a:srgbClr val="C00000"/>
              </a:solidFill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9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- Keys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72525547"/>
              </p:ext>
            </p:extLst>
          </p:nvPr>
        </p:nvGraphicFramePr>
        <p:xfrm>
          <a:off x="0" y="1717990"/>
          <a:ext cx="4176464" cy="5128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6838388" y="2055556"/>
            <a:ext cx="4217934" cy="4634682"/>
            <a:chOff x="3987033" y="1111659"/>
            <a:chExt cx="4217934" cy="4634682"/>
          </a:xfrm>
        </p:grpSpPr>
        <p:grpSp>
          <p:nvGrpSpPr>
            <p:cNvPr id="10" name="Group 9"/>
            <p:cNvGrpSpPr/>
            <p:nvPr/>
          </p:nvGrpSpPr>
          <p:grpSpPr>
            <a:xfrm>
              <a:off x="5538457" y="3079831"/>
              <a:ext cx="2666510" cy="2666510"/>
              <a:chOff x="2181690" y="2457890"/>
              <a:chExt cx="2666510" cy="266651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17" name="Shape 16"/>
              <p:cNvSpPr/>
              <p:nvPr/>
            </p:nvSpPr>
            <p:spPr>
              <a:xfrm>
                <a:off x="2181690" y="2457890"/>
                <a:ext cx="2666510" cy="2666510"/>
              </a:xfrm>
              <a:prstGeom prst="gear9">
                <a:avLst/>
              </a:prstGeom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Shape 4"/>
              <p:cNvSpPr txBox="1"/>
              <p:nvPr/>
            </p:nvSpPr>
            <p:spPr>
              <a:xfrm>
                <a:off x="2717777" y="3082507"/>
                <a:ext cx="1594336" cy="1370641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500" b="1" kern="1200" dirty="0">
                    <a:solidFill>
                      <a:schemeClr val="tx1"/>
                    </a:solidFill>
                  </a:rPr>
                  <a:t>Which can uniquely </a:t>
                </a:r>
                <a:r>
                  <a:rPr lang="en-GB" sz="1500" b="1" i="1" kern="1200" dirty="0">
                    <a:solidFill>
                      <a:schemeClr val="tx1"/>
                    </a:solidFill>
                  </a:rPr>
                  <a:t>IDENTIFY</a:t>
                </a:r>
                <a:r>
                  <a:rPr lang="en-GB" sz="1500" b="1" kern="1200" dirty="0">
                    <a:solidFill>
                      <a:schemeClr val="tx1"/>
                    </a:solidFill>
                  </a:rPr>
                  <a:t> a Tuple in a </a:t>
                </a:r>
                <a:r>
                  <a:rPr lang="en-GB" sz="1500" b="1" kern="1200" dirty="0">
                    <a:solidFill>
                      <a:schemeClr val="tx2"/>
                    </a:solidFill>
                  </a:rPr>
                  <a:t>relation</a:t>
                </a:r>
                <a:endParaRPr lang="en-SG" sz="1500" b="1" kern="12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987033" y="2449565"/>
              <a:ext cx="1939280" cy="1939280"/>
              <a:chOff x="630266" y="1827624"/>
              <a:chExt cx="1939280" cy="1939280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15" name="Shape 14"/>
              <p:cNvSpPr/>
              <p:nvPr/>
            </p:nvSpPr>
            <p:spPr>
              <a:xfrm>
                <a:off x="630266" y="1827624"/>
                <a:ext cx="1939280" cy="1939280"/>
              </a:xfrm>
              <a:prstGeom prst="gear6">
                <a:avLst/>
              </a:prstGeom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4586983"/>
                  <a:satOff val="22089"/>
                  <a:lumOff val="-21275"/>
                  <a:alphaOff val="0"/>
                </a:schemeClr>
              </a:fillRef>
              <a:effectRef idx="2">
                <a:schemeClr val="accent5">
                  <a:hueOff val="-4586983"/>
                  <a:satOff val="22089"/>
                  <a:lumOff val="-2127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Shape 6"/>
              <p:cNvSpPr txBox="1"/>
              <p:nvPr/>
            </p:nvSpPr>
            <p:spPr>
              <a:xfrm>
                <a:off x="1118486" y="2318794"/>
                <a:ext cx="962840" cy="95694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500" b="1" kern="1200" dirty="0">
                    <a:solidFill>
                      <a:schemeClr val="tx1"/>
                    </a:solidFill>
                  </a:rPr>
                  <a:t>A Minimal group of attributes</a:t>
                </a:r>
                <a:endParaRPr lang="en-SG" sz="1500" b="1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073227" y="1111659"/>
              <a:ext cx="1900098" cy="1900098"/>
              <a:chOff x="1716460" y="489718"/>
              <a:chExt cx="1900098" cy="1900098"/>
            </a:xfrm>
            <a:scene3d>
              <a:camera prst="orthographicFront"/>
              <a:lightRig rig="threePt" dir="t">
                <a:rot lat="0" lon="0" rev="7500000"/>
              </a:lightRig>
            </a:scene3d>
          </p:grpSpPr>
          <p:sp>
            <p:nvSpPr>
              <p:cNvPr id="13" name="Shape 12"/>
              <p:cNvSpPr/>
              <p:nvPr/>
            </p:nvSpPr>
            <p:spPr>
              <a:xfrm rot="20700000">
                <a:off x="1716460" y="489718"/>
                <a:ext cx="1900098" cy="1900098"/>
              </a:xfrm>
              <a:prstGeom prst="gear6">
                <a:avLst/>
              </a:prstGeom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9173966"/>
                  <a:satOff val="44178"/>
                  <a:lumOff val="-42550"/>
                  <a:alphaOff val="0"/>
                </a:schemeClr>
              </a:fillRef>
              <a:effectRef idx="2">
                <a:schemeClr val="accent5">
                  <a:hueOff val="-9173966"/>
                  <a:satOff val="44178"/>
                  <a:lumOff val="-4255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Shape 8"/>
              <p:cNvSpPr txBox="1"/>
              <p:nvPr/>
            </p:nvSpPr>
            <p:spPr>
              <a:xfrm>
                <a:off x="2133208" y="906466"/>
                <a:ext cx="1066604" cy="106660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050" tIns="19050" rIns="19050" bIns="19050" numCol="1" spcCol="1270" anchor="ctr" anchorCtr="0">
                <a:noAutofit/>
              </a:bodyPr>
              <a:lstStyle/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500" b="1" kern="1200" dirty="0">
                    <a:solidFill>
                      <a:schemeClr val="tx1"/>
                    </a:solidFill>
                  </a:rPr>
                  <a:t>An</a:t>
                </a:r>
              </a:p>
              <a:p>
                <a:pPr lvl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500" b="1" kern="1200" dirty="0">
                    <a:solidFill>
                      <a:schemeClr val="tx1"/>
                    </a:solidFill>
                  </a:rPr>
                  <a:t>Attribute</a:t>
                </a:r>
                <a:endParaRPr lang="en-SG" sz="1500" b="1" kern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3578942" y="2802194"/>
            <a:ext cx="3747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Gill Sans" panose="020B0604020202020204" charset="0"/>
              </a:rPr>
              <a:t>A candidate key is -</a:t>
            </a:r>
          </a:p>
        </p:txBody>
      </p:sp>
    </p:spTree>
    <p:extLst>
      <p:ext uri="{BB962C8B-B14F-4D97-AF65-F5344CB8AC3E}">
        <p14:creationId xmlns:p14="http://schemas.microsoft.com/office/powerpoint/2010/main" val="30168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Candidate Keys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3206"/>
              </p:ext>
            </p:extLst>
          </p:nvPr>
        </p:nvGraphicFramePr>
        <p:xfrm>
          <a:off x="336023" y="4344942"/>
          <a:ext cx="85689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Email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LindaS@hotmail.com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DavidL@gmail.com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LSoh@hotmail.com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36023" y="6092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Customer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67" y="2016934"/>
            <a:ext cx="8557869" cy="237548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770080" y="3204676"/>
            <a:ext cx="3456384" cy="468443"/>
          </a:xfrm>
          <a:prstGeom prst="wedgeRoundRectCallout">
            <a:avLst>
              <a:gd name="adj1" fmla="val -30310"/>
              <a:gd name="adj2" fmla="val 231479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Rectangle 6"/>
          <p:cNvSpPr/>
          <p:nvPr/>
        </p:nvSpPr>
        <p:spPr>
          <a:xfrm>
            <a:off x="5328531" y="3804209"/>
            <a:ext cx="35301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all" spc="0" dirty="0">
                <a:ln w="0"/>
                <a:solidFill>
                  <a:srgbClr val="C00000"/>
                </a:solidFill>
                <a:effectLst>
                  <a:reflection blurRad="12700" stA="50000" endPos="50000" dist="5000" dir="5400000" sy="-100000" rotWithShape="0"/>
                </a:effectLst>
              </a:rPr>
              <a:t>Candidate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55510" y="2368324"/>
            <a:ext cx="2812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Gill Sans" panose="020B0604020202020204" charset="0"/>
              </a:rPr>
              <a:t>Email (an attribute) 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Gill Sans" panose="020B0604020202020204" charset="0"/>
              </a:rPr>
              <a:t>can </a:t>
            </a:r>
            <a:r>
              <a:rPr lang="en-GB" sz="2000" dirty="0">
                <a:solidFill>
                  <a:srgbClr val="C00000"/>
                </a:solidFill>
                <a:latin typeface="Gill Sans" panose="020B0604020202020204" charset="0"/>
              </a:rPr>
              <a:t>uniquely identify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Gill Sans" panose="020B0604020202020204" charset="0"/>
              </a:rPr>
              <a:t> a customer tuple (record) in the Customer relation</a:t>
            </a:r>
            <a:endParaRPr lang="en-SG" sz="2000" dirty="0">
              <a:solidFill>
                <a:schemeClr val="accent2">
                  <a:lumMod val="50000"/>
                </a:schemeClr>
              </a:solidFill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43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Candidate Keys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72810"/>
              </p:ext>
            </p:extLst>
          </p:nvPr>
        </p:nvGraphicFramePr>
        <p:xfrm>
          <a:off x="471083" y="4287675"/>
          <a:ext cx="63867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minimal group of attributes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dirty="0"/>
                        <a:t>First_name,</a:t>
                      </a:r>
                      <a:r>
                        <a:rPr lang="en-GB" sz="1800" baseline="0" dirty="0"/>
                        <a:t> Last_name, Password</a:t>
                      </a:r>
                      <a:endParaRPr lang="en-GB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712913"/>
              </p:ext>
            </p:extLst>
          </p:nvPr>
        </p:nvGraphicFramePr>
        <p:xfrm>
          <a:off x="497001" y="1911411"/>
          <a:ext cx="85689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Email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LindaS@hotmail.com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DavidL@gmail.com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LSoh@hotmail.com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9246" y="349558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Customer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7539739" y="3864919"/>
            <a:ext cx="4436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Identify the group of attributes which can uniquely identify a customer based on the</a:t>
            </a:r>
          </a:p>
          <a:p>
            <a:r>
              <a:rPr lang="en-GB" sz="2400" dirty="0">
                <a:solidFill>
                  <a:srgbClr val="C00000"/>
                </a:solidFill>
                <a:latin typeface="Gill Sans" panose="020B0604020202020204" charset="0"/>
              </a:rPr>
              <a:t>tuples </a:t>
            </a:r>
            <a:endParaRPr lang="en-SG" sz="2400" dirty="0">
              <a:solidFill>
                <a:srgbClr val="C00000"/>
              </a:solidFill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3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Primary Key</a:t>
            </a:r>
          </a:p>
        </p:txBody>
      </p:sp>
      <p:sp>
        <p:nvSpPr>
          <p:cNvPr id="3" name="Rectangle 2"/>
          <p:cNvSpPr/>
          <p:nvPr/>
        </p:nvSpPr>
        <p:spPr>
          <a:xfrm>
            <a:off x="575894" y="2199682"/>
            <a:ext cx="5815074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There are TWO candidate keys of customer relation:</a:t>
            </a:r>
          </a:p>
          <a:p>
            <a:pPr marL="514350" indent="-514350">
              <a:buAutoNum type="arabicPeriod"/>
            </a:pP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Single attribute email</a:t>
            </a:r>
          </a:p>
          <a:p>
            <a:pPr marL="514350" indent="-514350">
              <a:buAutoNum type="arabicPeriod"/>
            </a:pP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Minimal group of attributes</a:t>
            </a:r>
            <a:b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</a:b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First name, last name, Password</a:t>
            </a:r>
          </a:p>
        </p:txBody>
      </p:sp>
      <p:sp>
        <p:nvSpPr>
          <p:cNvPr id="4" name="Rectangle 3"/>
          <p:cNvSpPr/>
          <p:nvPr/>
        </p:nvSpPr>
        <p:spPr>
          <a:xfrm>
            <a:off x="664384" y="4928143"/>
            <a:ext cx="53030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 we need so many identifiers </a:t>
            </a:r>
          </a:p>
          <a:p>
            <a:r>
              <a:rPr 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a relation ?</a:t>
            </a:r>
          </a:p>
        </p:txBody>
      </p:sp>
      <p:sp>
        <p:nvSpPr>
          <p:cNvPr id="6" name="Rectangle 5"/>
          <p:cNvSpPr/>
          <p:nvPr/>
        </p:nvSpPr>
        <p:spPr>
          <a:xfrm>
            <a:off x="6721043" y="2081695"/>
            <a:ext cx="4320480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NO! We do not need so many identifiers for a relation.</a:t>
            </a:r>
          </a:p>
          <a:p>
            <a:endParaRPr lang="en-US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l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Choose one of the most </a:t>
            </a:r>
            <a:r>
              <a:rPr lang="en-US" sz="2800" u="sng" dirty="0">
                <a:ln w="0"/>
                <a:solidFill>
                  <a:schemeClr val="tx1"/>
                </a:solidFill>
                <a:latin typeface="Gill Sans" panose="020B0604020202020204" charset="0"/>
              </a:rPr>
              <a:t>suitable candidate key </a:t>
            </a: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be the official identifier of a relation </a:t>
            </a:r>
            <a:r>
              <a:rPr lang="en-US" sz="2800" dirty="0">
                <a:ln w="0"/>
                <a:solidFill>
                  <a:srgbClr val="C00000"/>
                </a:solidFill>
                <a:latin typeface="Gill Sans" panose="020B0604020202020204" charset="0"/>
              </a:rPr>
              <a:t>- </a:t>
            </a:r>
            <a:r>
              <a:rPr lang="en-US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n w="0"/>
              <a:solidFill>
                <a:srgbClr val="C00000"/>
              </a:solidFill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Foreign Keys</a:t>
            </a:r>
          </a:p>
        </p:txBody>
      </p:sp>
      <p:sp>
        <p:nvSpPr>
          <p:cNvPr id="3" name="Rectangle 2"/>
          <p:cNvSpPr/>
          <p:nvPr/>
        </p:nvSpPr>
        <p:spPr>
          <a:xfrm>
            <a:off x="422787" y="2158137"/>
            <a:ext cx="4720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Gill Sans" panose="020B0604020202020204" charset="0"/>
              </a:rPr>
              <a:t>What is the Foreign key?</a:t>
            </a:r>
            <a:endParaRPr lang="en-SG" sz="2800" dirty="0">
              <a:latin typeface="Gill Sans" panose="020B060402020202020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9425" y="2785964"/>
            <a:ext cx="1909652" cy="1909652"/>
            <a:chOff x="1473283" y="465171"/>
            <a:chExt cx="1909652" cy="1909652"/>
          </a:xfrm>
          <a:solidFill>
            <a:schemeClr val="tx2">
              <a:lumMod val="75000"/>
            </a:schemeClr>
          </a:solidFill>
        </p:grpSpPr>
        <p:sp>
          <p:nvSpPr>
            <p:cNvPr id="16" name="Rounded Rectangle 15"/>
            <p:cNvSpPr/>
            <p:nvPr/>
          </p:nvSpPr>
          <p:spPr>
            <a:xfrm>
              <a:off x="1473283" y="465171"/>
              <a:ext cx="1909652" cy="19096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 txBox="1"/>
            <p:nvPr/>
          </p:nvSpPr>
          <p:spPr>
            <a:xfrm>
              <a:off x="1566505" y="558393"/>
              <a:ext cx="1723208" cy="17232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dirty="0">
                  <a:solidFill>
                    <a:schemeClr val="bg1"/>
                  </a:solidFill>
                </a:rPr>
                <a:t>An attribute (column)</a:t>
              </a:r>
              <a:endParaRPr lang="en-SG" sz="18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52925" y="2787078"/>
            <a:ext cx="1909652" cy="1909652"/>
            <a:chOff x="3529832" y="465171"/>
            <a:chExt cx="1909652" cy="1909652"/>
          </a:xfrm>
          <a:solidFill>
            <a:schemeClr val="tx2">
              <a:lumMod val="75000"/>
            </a:schemeClr>
          </a:solidFill>
        </p:grpSpPr>
        <p:sp>
          <p:nvSpPr>
            <p:cNvPr id="14" name="Rounded Rectangle 13"/>
            <p:cNvSpPr/>
            <p:nvPr/>
          </p:nvSpPr>
          <p:spPr>
            <a:xfrm>
              <a:off x="3529832" y="465171"/>
              <a:ext cx="1909652" cy="19096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057989"/>
                <a:satOff val="14726"/>
                <a:lumOff val="-14183"/>
                <a:alphaOff val="0"/>
              </a:schemeClr>
            </a:fillRef>
            <a:effectRef idx="0">
              <a:schemeClr val="accent5">
                <a:hueOff val="-3057989"/>
                <a:satOff val="14726"/>
                <a:lumOff val="-141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6"/>
            <p:cNvSpPr txBox="1"/>
            <p:nvPr/>
          </p:nvSpPr>
          <p:spPr>
            <a:xfrm>
              <a:off x="3623054" y="558393"/>
              <a:ext cx="1723208" cy="17232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dirty="0">
                  <a:solidFill>
                    <a:schemeClr val="bg1"/>
                  </a:solidFill>
                </a:rPr>
                <a:t>OR a group of attributes (2 or more columns) with a relation that matches</a:t>
              </a:r>
              <a:endParaRPr lang="en-SG" sz="18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49425" y="4788838"/>
            <a:ext cx="1909652" cy="1909652"/>
            <a:chOff x="1473283" y="2521720"/>
            <a:chExt cx="1909652" cy="1909652"/>
          </a:xfrm>
          <a:solidFill>
            <a:schemeClr val="tx2">
              <a:lumMod val="7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1473283" y="2521720"/>
              <a:ext cx="1909652" cy="19096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115977"/>
                <a:satOff val="29452"/>
                <a:lumOff val="-28367"/>
                <a:alphaOff val="0"/>
              </a:schemeClr>
            </a:fillRef>
            <a:effectRef idx="0">
              <a:schemeClr val="accent5">
                <a:hueOff val="-6115977"/>
                <a:satOff val="29452"/>
                <a:lumOff val="-283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8"/>
            <p:cNvSpPr txBox="1"/>
            <p:nvPr/>
          </p:nvSpPr>
          <p:spPr>
            <a:xfrm>
              <a:off x="1566505" y="2614942"/>
              <a:ext cx="1723208" cy="17232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dirty="0">
                  <a:solidFill>
                    <a:schemeClr val="bg1"/>
                  </a:solidFill>
                </a:rPr>
                <a:t>the value of the primary key OR the candidate key</a:t>
              </a:r>
              <a:endParaRPr lang="en-SG" sz="18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52925" y="4802451"/>
            <a:ext cx="1909652" cy="1909652"/>
            <a:chOff x="3529832" y="2521720"/>
            <a:chExt cx="1909652" cy="1909652"/>
          </a:xfrm>
          <a:solidFill>
            <a:schemeClr val="tx2">
              <a:lumMod val="75000"/>
            </a:schemeClr>
          </a:solidFill>
        </p:grpSpPr>
        <p:sp>
          <p:nvSpPr>
            <p:cNvPr id="10" name="Rounded Rectangle 9"/>
            <p:cNvSpPr/>
            <p:nvPr/>
          </p:nvSpPr>
          <p:spPr>
            <a:xfrm>
              <a:off x="3529832" y="2521720"/>
              <a:ext cx="1909652" cy="1909652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173966"/>
                <a:satOff val="44178"/>
                <a:lumOff val="-42550"/>
                <a:alphaOff val="0"/>
              </a:schemeClr>
            </a:fillRef>
            <a:effectRef idx="0">
              <a:schemeClr val="accent5">
                <a:hueOff val="-9173966"/>
                <a:satOff val="44178"/>
                <a:lumOff val="-4255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10"/>
            <p:cNvSpPr txBox="1"/>
            <p:nvPr/>
          </p:nvSpPr>
          <p:spPr>
            <a:xfrm>
              <a:off x="3623054" y="2614942"/>
              <a:ext cx="1723208" cy="172320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800" b="1" kern="1200" dirty="0">
                  <a:solidFill>
                    <a:schemeClr val="bg1"/>
                  </a:solidFill>
                </a:rPr>
                <a:t>of the home OR other relation</a:t>
              </a:r>
              <a:endParaRPr lang="en-SG" sz="1800" b="1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1DD096-0276-4559-95C2-600B1232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25" y="2419747"/>
            <a:ext cx="6987469" cy="39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Foreign Keys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812302"/>
              </p:ext>
            </p:extLst>
          </p:nvPr>
        </p:nvGraphicFramePr>
        <p:xfrm>
          <a:off x="444177" y="2123767"/>
          <a:ext cx="8520597" cy="1441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2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2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72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390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First_name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Last_name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Email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47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LindaS@hotmail.com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47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DavidL@gmail.com 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47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LSoh@hotmail.com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 marL="90924" marR="90924" marT="45462" marB="4546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3779912" y="1970033"/>
            <a:ext cx="2376264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Rectangle 30"/>
          <p:cNvSpPr/>
          <p:nvPr/>
        </p:nvSpPr>
        <p:spPr>
          <a:xfrm>
            <a:off x="3145358" y="2406075"/>
            <a:ext cx="3695621" cy="7038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key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7658" y="3574604"/>
            <a:ext cx="1178253" cy="367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Customer</a:t>
            </a:r>
            <a:endParaRPr lang="en-SG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04178"/>
              </p:ext>
            </p:extLst>
          </p:nvPr>
        </p:nvGraphicFramePr>
        <p:xfrm>
          <a:off x="444177" y="4758514"/>
          <a:ext cx="7523374" cy="111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6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800" dirty="0"/>
                        <a:t>Email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Product_code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Cart_ID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Qty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551">
                <a:tc>
                  <a:txBody>
                    <a:bodyPr/>
                    <a:lstStyle/>
                    <a:p>
                      <a:r>
                        <a:rPr lang="en-GB" sz="1800" dirty="0"/>
                        <a:t>DavidL@gmail.com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HG4872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C1001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551">
                <a:tc>
                  <a:txBody>
                    <a:bodyPr/>
                    <a:lstStyle/>
                    <a:p>
                      <a:r>
                        <a:rPr lang="en-GB" sz="1800" dirty="0"/>
                        <a:t>DavidL@gmail.com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HG5879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C1001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  <a:endParaRPr lang="en-SG" sz="1800" dirty="0"/>
                    </a:p>
                  </a:txBody>
                  <a:tcPr marL="91862" marR="91862" marT="45931" marB="459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273709" y="4523908"/>
            <a:ext cx="3051867" cy="72340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ectangle 40"/>
          <p:cNvSpPr/>
          <p:nvPr/>
        </p:nvSpPr>
        <p:spPr>
          <a:xfrm>
            <a:off x="1267575" y="4102670"/>
            <a:ext cx="3733223" cy="7111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Foreign key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44177" y="5869798"/>
            <a:ext cx="1178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Cart</a:t>
            </a:r>
            <a:endParaRPr lang="en-SG" dirty="0"/>
          </a:p>
        </p:txBody>
      </p:sp>
      <p:sp>
        <p:nvSpPr>
          <p:cNvPr id="44" name="Rectangle 43"/>
          <p:cNvSpPr/>
          <p:nvPr/>
        </p:nvSpPr>
        <p:spPr>
          <a:xfrm>
            <a:off x="8308257" y="3740742"/>
            <a:ext cx="359860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Email of cart relation</a:t>
            </a:r>
          </a:p>
          <a:p>
            <a:r>
              <a:rPr lang="en-US" sz="32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is the foreign key referencing the primary key in the customer relation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2438400" y="3109967"/>
            <a:ext cx="1391595" cy="8760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39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 animBg="1"/>
      <p:bldP spid="41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Entity Integrity Rule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575894" y="1884674"/>
            <a:ext cx="39709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Applies to primary key</a:t>
            </a:r>
          </a:p>
        </p:txBody>
      </p:sp>
      <p:sp>
        <p:nvSpPr>
          <p:cNvPr id="7" name="Rectangle 6"/>
          <p:cNvSpPr/>
          <p:nvPr/>
        </p:nvSpPr>
        <p:spPr>
          <a:xfrm>
            <a:off x="800577" y="5632060"/>
            <a:ext cx="732086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key = attribute or combination of attributes cannot be NULL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31444"/>
              </p:ext>
            </p:extLst>
          </p:nvPr>
        </p:nvGraphicFramePr>
        <p:xfrm>
          <a:off x="408446" y="2564918"/>
          <a:ext cx="85689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Email (Primary Key)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LindaS@hotmail.com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DavidL@gmail.com 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LSoh@hotmail.com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Jonanthan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Sim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JonS098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23" y="3921755"/>
            <a:ext cx="2060848" cy="11856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53772" y="4542046"/>
            <a:ext cx="416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Email is the attribute of the Primary key, CANNOT BE NULL</a:t>
            </a:r>
          </a:p>
        </p:txBody>
      </p:sp>
    </p:spTree>
    <p:extLst>
      <p:ext uri="{BB962C8B-B14F-4D97-AF65-F5344CB8AC3E}">
        <p14:creationId xmlns:p14="http://schemas.microsoft.com/office/powerpoint/2010/main" val="259156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RELATIONAL DATA MODEL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944"/>
              <a:buNone/>
            </a:pPr>
            <a:r>
              <a:rPr lang="en-US" dirty="0"/>
              <a:t>CONTENT	</a:t>
            </a:r>
            <a:endParaRPr dirty="0"/>
          </a:p>
          <a:p>
            <a:pPr marL="306000" lvl="0" indent="-306000" algn="l" rtl="0">
              <a:spcBef>
                <a:spcPts val="1240"/>
              </a:spcBef>
              <a:spcAft>
                <a:spcPts val="0"/>
              </a:spcAft>
              <a:buSzPts val="2944"/>
              <a:buChar char="◼"/>
            </a:pPr>
            <a:r>
              <a:rPr lang="en-US" dirty="0"/>
              <a:t>The basic concepts of a database</a:t>
            </a:r>
          </a:p>
          <a:p>
            <a:pPr marL="306000" lvl="0" indent="-306000" algn="l" rtl="0">
              <a:spcBef>
                <a:spcPts val="1240"/>
              </a:spcBef>
              <a:spcAft>
                <a:spcPts val="0"/>
              </a:spcAft>
              <a:buSzPts val="2944"/>
              <a:buChar char="◼"/>
            </a:pPr>
            <a:r>
              <a:rPr lang="en-US" dirty="0"/>
              <a:t>The relational terminologies</a:t>
            </a:r>
            <a:endParaRPr dirty="0"/>
          </a:p>
          <a:p>
            <a:pPr marL="306000" lvl="0" indent="-306000" algn="l" rtl="0">
              <a:spcBef>
                <a:spcPts val="1240"/>
              </a:spcBef>
              <a:spcAft>
                <a:spcPts val="0"/>
              </a:spcAft>
              <a:buSzPts val="2944"/>
              <a:buChar char="◼"/>
            </a:pPr>
            <a:r>
              <a:rPr lang="en-US" dirty="0"/>
              <a:t>The properties of a relation</a:t>
            </a:r>
            <a:endParaRPr dirty="0"/>
          </a:p>
          <a:p>
            <a:pPr marL="306000" lvl="0" indent="-306000" algn="l" rtl="0">
              <a:spcBef>
                <a:spcPts val="1240"/>
              </a:spcBef>
              <a:spcAft>
                <a:spcPts val="0"/>
              </a:spcAft>
              <a:buSzPts val="2944"/>
              <a:buChar char="◼"/>
            </a:pPr>
            <a:r>
              <a:rPr lang="en-US" dirty="0"/>
              <a:t>Entity Relationship Diagram (ERD)</a:t>
            </a:r>
          </a:p>
          <a:p>
            <a:pPr marL="306000" lvl="0" indent="-306000" algn="l" rtl="0">
              <a:spcBef>
                <a:spcPts val="1240"/>
              </a:spcBef>
              <a:spcAft>
                <a:spcPts val="0"/>
              </a:spcAft>
              <a:buSzPts val="2944"/>
              <a:buChar char="◼"/>
            </a:pPr>
            <a:r>
              <a:rPr lang="en-US" dirty="0"/>
              <a:t>Transform ERD to Database</a:t>
            </a:r>
          </a:p>
          <a:p>
            <a:pPr marL="306000" lvl="0" indent="-306000" algn="l" rtl="0">
              <a:spcBef>
                <a:spcPts val="1240"/>
              </a:spcBef>
              <a:spcAft>
                <a:spcPts val="0"/>
              </a:spcAft>
              <a:buSzPts val="2944"/>
              <a:buChar char="◼"/>
            </a:pPr>
            <a:r>
              <a:rPr lang="en-US" dirty="0"/>
              <a:t>Normalization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Entity Integrity Rule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997" y="2003476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Gill Sans" panose="020B0604020202020204" charset="0"/>
              </a:rPr>
              <a:t>Composite Primary Key = Email + Product_code + Cart_ID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28672"/>
              </p:ext>
            </p:extLst>
          </p:nvPr>
        </p:nvGraphicFramePr>
        <p:xfrm>
          <a:off x="391066" y="2567012"/>
          <a:ext cx="9136391" cy="1705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7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341"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Email  (PK)</a:t>
                      </a:r>
                      <a:endParaRPr lang="en-SG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Product_code (PK)</a:t>
                      </a:r>
                      <a:endParaRPr lang="en-SG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bg1"/>
                          </a:solidFill>
                        </a:rPr>
                        <a:t>Cart_ID (PK)</a:t>
                      </a:r>
                      <a:endParaRPr lang="en-SG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Qty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34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DavidL@gmail.com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HG4872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C1001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34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DavidL@gmail.com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HG4872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C1001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341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HG4872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C1002</a:t>
                      </a:r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5010"/>
            <a:ext cx="2060848" cy="1185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399" y="5613939"/>
            <a:ext cx="90982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No part of the primary key can be Null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33" y="2826862"/>
            <a:ext cx="2060848" cy="1185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93305" y="4505540"/>
            <a:ext cx="73711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No part of a primary key can be duplicated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634" y="3820135"/>
            <a:ext cx="1657575" cy="4916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2" name="TextBox 11"/>
          <p:cNvSpPr txBox="1"/>
          <p:nvPr/>
        </p:nvSpPr>
        <p:spPr>
          <a:xfrm>
            <a:off x="272634" y="2996800"/>
            <a:ext cx="6944243" cy="8048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8720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Referential Integrity Rule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797" y="2095241"/>
            <a:ext cx="3839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Applies to foreign key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988081"/>
              </p:ext>
            </p:extLst>
          </p:nvPr>
        </p:nvGraphicFramePr>
        <p:xfrm>
          <a:off x="444797" y="2680016"/>
          <a:ext cx="8495151" cy="147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7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7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5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7646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First_name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Last_name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Email (Primary Key)</a:t>
                      </a:r>
                      <a:endParaRPr lang="en-SG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LindaS@hotmail.com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DavidL@gmail.com 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C00000"/>
                          </a:solidFill>
                        </a:rPr>
                        <a:t>LSoh@hotmail.com</a:t>
                      </a:r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6170" y="4139931"/>
            <a:ext cx="1174734" cy="36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Customer</a:t>
            </a:r>
            <a:endParaRPr lang="en-S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33947"/>
              </p:ext>
            </p:extLst>
          </p:nvPr>
        </p:nvGraphicFramePr>
        <p:xfrm>
          <a:off x="434336" y="4675539"/>
          <a:ext cx="7424331" cy="147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3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7646">
                <a:tc>
                  <a:txBody>
                    <a:bodyPr/>
                    <a:lstStyle/>
                    <a:p>
                      <a:r>
                        <a:rPr lang="en-GB" sz="1800" dirty="0"/>
                        <a:t>Email </a:t>
                      </a: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(Foreign</a:t>
                      </a:r>
                      <a:r>
                        <a:rPr lang="en-GB" sz="1800" baseline="0" dirty="0">
                          <a:solidFill>
                            <a:schemeClr val="bg1"/>
                          </a:solidFill>
                        </a:rPr>
                        <a:t> Key)</a:t>
                      </a:r>
                      <a:endParaRPr lang="en-SG" sz="1800" dirty="0">
                        <a:solidFill>
                          <a:schemeClr val="bg1"/>
                        </a:solidFill>
                      </a:endParaRPr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Product_code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Cart_ID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Qty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r>
                        <a:rPr lang="en-GB" sz="1800" dirty="0"/>
                        <a:t>DavidL@gmail.com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HG4872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C1001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r>
                        <a:rPr lang="en-GB" sz="1800" dirty="0"/>
                        <a:t>DavidL@gmail.com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HG5879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C1001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46">
                <a:tc>
                  <a:txBody>
                    <a:bodyPr/>
                    <a:lstStyle/>
                    <a:p>
                      <a:r>
                        <a:rPr lang="en-GB" sz="1800" dirty="0"/>
                        <a:t>JuneL@gmail.com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HG4872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C1002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</a:t>
                      </a:r>
                      <a:endParaRPr lang="en-SG" sz="1800" dirty="0"/>
                    </a:p>
                  </a:txBody>
                  <a:tcPr marL="90652" marR="90652" marT="45326" marB="453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3446" y="6059216"/>
            <a:ext cx="588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Cart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8939948" y="2977323"/>
            <a:ext cx="290792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>
                <a:ln w="0"/>
                <a:solidFill>
                  <a:srgbClr val="C00000"/>
                </a:solidFill>
                <a:latin typeface="Gill Sans" panose="020B0604020202020204" charset="0"/>
              </a:rPr>
              <a:t>Davidl@gmail.com of cart relation is the foreign key referencing the primary key in the customer relation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446" y="5014452"/>
            <a:ext cx="2506735" cy="7669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92361" y="3598606"/>
            <a:ext cx="1317523" cy="14158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2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The Relationship Integrity Rules – Referential Integrity Rule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211" y="5684522"/>
            <a:ext cx="615337" cy="36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Cart</a:t>
            </a:r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9" y="1980799"/>
            <a:ext cx="8571719" cy="35786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203549" y="3605981"/>
            <a:ext cx="3762309" cy="26161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2400" dirty="0">
                <a:ln w="0"/>
                <a:solidFill>
                  <a:srgbClr val="C00000"/>
                </a:solidFill>
                <a:latin typeface="Gill Sans" panose="020B0604020202020204" charset="0"/>
              </a:rPr>
              <a:t>&gt; Junel@gmail.com of cart relation is not found in the customer relation</a:t>
            </a:r>
          </a:p>
          <a:p>
            <a:r>
              <a:rPr lang="en-US" sz="2400" dirty="0">
                <a:ln w="0"/>
                <a:solidFill>
                  <a:srgbClr val="C00000"/>
                </a:solidFill>
                <a:latin typeface="Gill Sans" panose="020B0604020202020204" charset="0"/>
              </a:rPr>
              <a:t>&gt; Can we set the email in 3</a:t>
            </a:r>
            <a:r>
              <a:rPr lang="en-US" sz="2400" baseline="30000" dirty="0">
                <a:ln w="0"/>
                <a:solidFill>
                  <a:srgbClr val="C00000"/>
                </a:solidFill>
                <a:latin typeface="Gill Sans" panose="020B0604020202020204" charset="0"/>
              </a:rPr>
              <a:t>rd</a:t>
            </a:r>
            <a:r>
              <a:rPr lang="en-US" sz="2400" dirty="0">
                <a:ln w="0"/>
                <a:solidFill>
                  <a:srgbClr val="C00000"/>
                </a:solidFill>
                <a:latin typeface="Gill Sans" panose="020B0604020202020204" charset="0"/>
              </a:rPr>
              <a:t> row of cart relation to Null? Is this logical?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i="1" cap="all" spc="0" dirty="0">
              <a:ln w="0"/>
              <a:solidFill>
                <a:srgbClr val="C00000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03548" y="5822270"/>
            <a:ext cx="385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Yes we can set part or whole of the foreign key to Null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5806" y="5014452"/>
            <a:ext cx="2428568" cy="6700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529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CFD07-CE4E-4DD8-AD0C-90ADB054C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8"/>
          <a:stretch/>
        </p:blipFill>
        <p:spPr>
          <a:xfrm>
            <a:off x="902590" y="902678"/>
            <a:ext cx="10093656" cy="5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- Conceptual Data Model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308701"/>
              </p:ext>
            </p:extLst>
          </p:nvPr>
        </p:nvGraphicFramePr>
        <p:xfrm>
          <a:off x="467033" y="1908176"/>
          <a:ext cx="5569974" cy="4030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864590"/>
              </p:ext>
            </p:extLst>
          </p:nvPr>
        </p:nvGraphicFramePr>
        <p:xfrm>
          <a:off x="6548284" y="2055347"/>
          <a:ext cx="5149571" cy="4227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26658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-Conceptual Data Model (ERD)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20" y="1996061"/>
            <a:ext cx="6920717" cy="46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6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614332"/>
            <a:ext cx="11029616" cy="988332"/>
          </a:xfrm>
        </p:spPr>
        <p:txBody>
          <a:bodyPr/>
          <a:lstStyle/>
          <a:p>
            <a:r>
              <a:rPr lang="en-SG" dirty="0"/>
              <a:t>Entity Relationship Diagram – Entity Type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35277"/>
            <a:ext cx="6133921" cy="36969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03923" y="2223925"/>
            <a:ext cx="4886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/>
              <a:t>Defined as a </a:t>
            </a:r>
            <a:r>
              <a:rPr lang="en-SG" sz="2000" b="1" u="sng" dirty="0"/>
              <a:t>collection of entities</a:t>
            </a:r>
          </a:p>
          <a:p>
            <a:r>
              <a:rPr lang="en-SG" sz="2000" dirty="0"/>
              <a:t>that </a:t>
            </a:r>
            <a:r>
              <a:rPr lang="en-SG" sz="2000" b="1" u="sng" dirty="0">
                <a:solidFill>
                  <a:srgbClr val="FF0000"/>
                </a:solidFill>
              </a:rPr>
              <a:t>has common properties </a:t>
            </a:r>
            <a:r>
              <a:rPr lang="en-SG" sz="2000" dirty="0"/>
              <a:t>and </a:t>
            </a:r>
          </a:p>
          <a:p>
            <a:r>
              <a:rPr lang="en-SG" sz="2000" dirty="0"/>
              <a:t>and are </a:t>
            </a:r>
            <a:r>
              <a:rPr lang="en-SG" sz="2000" b="1" u="sng" dirty="0">
                <a:solidFill>
                  <a:srgbClr val="FF0000"/>
                </a:solidFill>
              </a:rPr>
              <a:t>of interest to an organization</a:t>
            </a:r>
            <a:endParaRPr lang="en-SG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913054" y="4104814"/>
            <a:ext cx="34024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Examples:</a:t>
            </a:r>
            <a:r>
              <a:rPr lang="en-SG" sz="2000" dirty="0"/>
              <a:t> </a:t>
            </a:r>
          </a:p>
          <a:p>
            <a:r>
              <a:rPr lang="en-SG" sz="2000" dirty="0"/>
              <a:t>Customer, Address and Cart</a:t>
            </a:r>
          </a:p>
          <a:p>
            <a:r>
              <a:rPr lang="en-SG" sz="2000" dirty="0"/>
              <a:t>Product, Clothes and Bag </a:t>
            </a:r>
          </a:p>
        </p:txBody>
      </p:sp>
    </p:spTree>
    <p:extLst>
      <p:ext uri="{BB962C8B-B14F-4D97-AF65-F5344CB8AC3E}">
        <p14:creationId xmlns:p14="http://schemas.microsoft.com/office/powerpoint/2010/main" val="236675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- Entity Type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19" y="2157016"/>
            <a:ext cx="7260965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82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756" y="754531"/>
            <a:ext cx="11029616" cy="988332"/>
          </a:xfrm>
        </p:spPr>
        <p:txBody>
          <a:bodyPr/>
          <a:lstStyle/>
          <a:p>
            <a:r>
              <a:rPr lang="en-SG" dirty="0"/>
              <a:t>Entity Relationship Diagram - Attributes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334853"/>
            <a:ext cx="5669670" cy="353500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8900261" y="4827638"/>
            <a:ext cx="2013546" cy="1820971"/>
          </a:xfrm>
          <a:prstGeom prst="wedgeRoundRectCallout">
            <a:avLst>
              <a:gd name="adj1" fmla="val -69952"/>
              <a:gd name="adj2" fmla="val -112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u="sng" dirty="0"/>
              <a:t>Derived Attribute </a:t>
            </a:r>
            <a:r>
              <a:rPr lang="en-SG" dirty="0"/>
              <a:t>– an attribute that derives from a set of attributes.  E.g. Age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696825" y="4362776"/>
            <a:ext cx="1804081" cy="2173415"/>
          </a:xfrm>
          <a:prstGeom prst="wedgeRoundRectCallout">
            <a:avLst>
              <a:gd name="adj1" fmla="val -2887"/>
              <a:gd name="adj2" fmla="val -804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u="sng" dirty="0"/>
              <a:t>Simple Attribute </a:t>
            </a:r>
            <a:r>
              <a:rPr lang="en-SG" dirty="0"/>
              <a:t>– an attribute that composes of single component.  E.g. Gender, mobile_no, student_no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708490" y="1936955"/>
            <a:ext cx="1968519" cy="1514167"/>
          </a:xfrm>
          <a:prstGeom prst="wedgeRoundRectCallout">
            <a:avLst>
              <a:gd name="adj1" fmla="val -84505"/>
              <a:gd name="adj2" fmla="val -178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u="sng" dirty="0"/>
              <a:t>Composite Attribute </a:t>
            </a:r>
            <a:r>
              <a:rPr lang="en-SG" dirty="0"/>
              <a:t>– an attribute composes of multiple components. E.g. Name and Address</a:t>
            </a:r>
          </a:p>
        </p:txBody>
      </p:sp>
    </p:spTree>
    <p:extLst>
      <p:ext uri="{BB962C8B-B14F-4D97-AF65-F5344CB8AC3E}">
        <p14:creationId xmlns:p14="http://schemas.microsoft.com/office/powerpoint/2010/main" val="309973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Relationships (single and multiple)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31" y="1908208"/>
            <a:ext cx="5441630" cy="3359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8" y="4644866"/>
            <a:ext cx="3055273" cy="20113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284" y="2058044"/>
            <a:ext cx="25170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SG" dirty="0">
                <a:solidFill>
                  <a:srgbClr val="C00000"/>
                </a:solidFill>
              </a:rPr>
              <a:t>Relationship is the association between 2 entities.</a:t>
            </a:r>
          </a:p>
          <a:p>
            <a:pPr marL="285750" indent="-285750">
              <a:buFontTx/>
              <a:buChar char="-"/>
            </a:pPr>
            <a:r>
              <a:rPr lang="en-SG" dirty="0">
                <a:solidFill>
                  <a:srgbClr val="C00000"/>
                </a:solidFill>
              </a:rPr>
              <a:t>Each relationship has a verb-based name.</a:t>
            </a:r>
          </a:p>
          <a:p>
            <a:pPr marL="285750" indent="-285750">
              <a:buFontTx/>
              <a:buChar char="-"/>
            </a:pPr>
            <a:r>
              <a:rPr lang="en-SG" dirty="0">
                <a:solidFill>
                  <a:srgbClr val="C00000"/>
                </a:solidFill>
              </a:rPr>
              <a:t>E.g. The ‘has’ relationship between product and product_type enables the user to know that this product is a blouse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915" y="1949888"/>
            <a:ext cx="2379233" cy="33465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98375" y="5359078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SG" dirty="0">
                <a:solidFill>
                  <a:srgbClr val="C00000"/>
                </a:solidFill>
              </a:rPr>
              <a:t>Multiple relationships can be created when the two entities are associated through two distinct relationships.</a:t>
            </a:r>
          </a:p>
          <a:p>
            <a:pPr marL="285750" indent="-285750">
              <a:buFontTx/>
              <a:buChar char="-"/>
            </a:pPr>
            <a:r>
              <a:rPr lang="en-SG" dirty="0">
                <a:solidFill>
                  <a:srgbClr val="C00000"/>
                </a:solidFill>
              </a:rPr>
              <a:t>(a) The cart must contain one or many products</a:t>
            </a:r>
          </a:p>
          <a:p>
            <a:pPr marL="285750" indent="-285750">
              <a:buFontTx/>
              <a:buChar char="-"/>
            </a:pPr>
            <a:r>
              <a:rPr lang="en-SG" dirty="0">
                <a:solidFill>
                  <a:srgbClr val="C00000"/>
                </a:solidFill>
              </a:rPr>
              <a:t>(b) The cart may be queuing for one or more products that are out-of-stock.</a:t>
            </a:r>
          </a:p>
        </p:txBody>
      </p:sp>
      <p:sp>
        <p:nvSpPr>
          <p:cNvPr id="11" name="Oval 10"/>
          <p:cNvSpPr/>
          <p:nvPr/>
        </p:nvSpPr>
        <p:spPr>
          <a:xfrm>
            <a:off x="3684593" y="2950219"/>
            <a:ext cx="2715876" cy="9302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652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SG" dirty="0"/>
              <a:t>Basic Concepts of Database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SG" dirty="0"/>
              <a:t>What is a database?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A collection of </a:t>
            </a:r>
            <a:r>
              <a:rPr lang="en-GB" dirty="0">
                <a:solidFill>
                  <a:srgbClr val="FF0000"/>
                </a:solidFill>
              </a:rPr>
              <a:t>inter-related data</a:t>
            </a:r>
          </a:p>
          <a:p>
            <a:r>
              <a:rPr lang="en-GB" dirty="0">
                <a:solidFill>
                  <a:schemeClr val="tx1"/>
                </a:solidFill>
              </a:rPr>
              <a:t>Inter-related data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This means </a:t>
            </a:r>
            <a:r>
              <a:rPr lang="en-GB" dirty="0">
                <a:solidFill>
                  <a:srgbClr val="FF0000"/>
                </a:solidFill>
              </a:rPr>
              <a:t>data are linked together </a:t>
            </a:r>
            <a:r>
              <a:rPr lang="en-GB" dirty="0">
                <a:solidFill>
                  <a:schemeClr val="tx1"/>
                </a:solidFill>
              </a:rPr>
              <a:t>by some mechanism </a:t>
            </a:r>
          </a:p>
          <a:p>
            <a:r>
              <a:rPr lang="en-GB" dirty="0">
                <a:solidFill>
                  <a:schemeClr val="tx1"/>
                </a:solidFill>
              </a:rPr>
              <a:t>What is a database management system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A collection of programs to manage(update, insert, delete, select), protect and control access to the database	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41656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</a:p>
          <a:p>
            <a:pPr lvl="1"/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1" y="815521"/>
            <a:ext cx="11029616" cy="988332"/>
          </a:xfrm>
        </p:spPr>
        <p:txBody>
          <a:bodyPr/>
          <a:lstStyle/>
          <a:p>
            <a:r>
              <a:rPr lang="en-SG" dirty="0"/>
              <a:t>Entity Relationship Diagram – Structural Constraints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3" y="2085667"/>
            <a:ext cx="4886325" cy="449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59988" y="2395716"/>
            <a:ext cx="5287350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Reflec</a:t>
            </a:r>
            <a:r>
              <a:rPr lang="en-US" sz="320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 business rules s</a:t>
            </a:r>
            <a:r>
              <a:rPr lang="en-US" sz="3200" b="0" cap="none" spc="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et by the organization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56" y="3714442"/>
            <a:ext cx="51435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5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Cardinality Constraints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824296"/>
              </p:ext>
            </p:extLst>
          </p:nvPr>
        </p:nvGraphicFramePr>
        <p:xfrm>
          <a:off x="4479802" y="2893242"/>
          <a:ext cx="5874547" cy="1670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627">
                <a:tc>
                  <a:txBody>
                    <a:bodyPr/>
                    <a:lstStyle/>
                    <a:p>
                      <a:r>
                        <a:rPr lang="en-SG" dirty="0"/>
                        <a:t>Cardinality</a:t>
                      </a:r>
                      <a:r>
                        <a:rPr lang="en-SG" baseline="0" dirty="0"/>
                        <a:t> Ratios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Read</a:t>
                      </a:r>
                      <a:r>
                        <a:rPr lang="en-SG" baseline="0" dirty="0"/>
                        <a:t> as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r>
                        <a:rPr lang="en-SG" dirty="0"/>
                        <a:t>1 :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One-to-one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r>
                        <a:rPr lang="en-SG" dirty="0"/>
                        <a:t>1 :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One-to-many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r>
                        <a:rPr lang="en-SG" dirty="0"/>
                        <a:t>M :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Many-to-many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43107" y="2893242"/>
            <a:ext cx="323481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Describe the </a:t>
            </a:r>
            <a:r>
              <a:rPr lang="en-US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of entity 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instances that </a:t>
            </a:r>
            <a:r>
              <a:rPr lang="en-US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participate</a:t>
            </a:r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a </a:t>
            </a:r>
            <a:r>
              <a:rPr lang="en-US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331302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651000"/>
            <a:ext cx="11029616" cy="988332"/>
          </a:xfrm>
        </p:spPr>
        <p:txBody>
          <a:bodyPr/>
          <a:lstStyle/>
          <a:p>
            <a:r>
              <a:rPr lang="en-SG" dirty="0"/>
              <a:t>Entity Relationship Diagram – Cardinality Constraints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072473"/>
            <a:ext cx="4266580" cy="2583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623" y="1928600"/>
            <a:ext cx="4357977" cy="2281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268" y="4191495"/>
            <a:ext cx="3370906" cy="231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7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Participation Constraints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7059560" y="2380809"/>
            <a:ext cx="339212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Determines if the existence of an entity type depends on another entity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63" y="2579822"/>
            <a:ext cx="49720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1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Participation Constraints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37" y="2273863"/>
            <a:ext cx="66675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1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AADD-398D-4A1A-9B90-73CC1C14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transform an Entity Relation Diagram to Database?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EE7B8-F8FF-424A-B0EA-6D34B9023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2036701"/>
            <a:ext cx="6920717" cy="4608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93CDC-3591-4933-92C7-E7F2A8C5342D}"/>
              </a:ext>
            </a:extLst>
          </p:cNvPr>
          <p:cNvSpPr txBox="1"/>
          <p:nvPr/>
        </p:nvSpPr>
        <p:spPr>
          <a:xfrm>
            <a:off x="8382000" y="2036701"/>
            <a:ext cx="3234106" cy="2462213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Database tables does not have M:N Relation?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How to systematically transform an ERD to Database?</a:t>
            </a:r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3342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AADD-398D-4A1A-9B90-73CC1C14E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transform an Entity Relation Diagram to Database?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D93CDC-3591-4933-92C7-E7F2A8C5342D}"/>
              </a:ext>
            </a:extLst>
          </p:cNvPr>
          <p:cNvSpPr txBox="1"/>
          <p:nvPr/>
        </p:nvSpPr>
        <p:spPr>
          <a:xfrm>
            <a:off x="8382000" y="2036701"/>
            <a:ext cx="3234106" cy="2462213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Database tables does not have M:N Relation?</a:t>
            </a:r>
          </a:p>
          <a:p>
            <a:pPr marL="342900" indent="-342900">
              <a:buAutoNum type="arabicPeriod"/>
            </a:pP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How to systematically transform an ERD to Database?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DF79E-C528-4996-BC54-22C34C76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" y="2243869"/>
            <a:ext cx="7866730" cy="28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00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and Database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41621"/>
              </p:ext>
            </p:extLst>
          </p:nvPr>
        </p:nvGraphicFramePr>
        <p:xfrm>
          <a:off x="1031451" y="2100747"/>
          <a:ext cx="9872524" cy="4201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8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8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007">
                <a:tc gridSpan="2"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002060"/>
                          </a:solidFill>
                        </a:rPr>
                        <a:t>Definition</a:t>
                      </a:r>
                    </a:p>
                  </a:txBody>
                  <a:tcPr>
                    <a:gradFill>
                      <a:gsLst>
                        <a:gs pos="19452">
                          <a:srgbClr val="32C072"/>
                        </a:gs>
                        <a:gs pos="9700">
                          <a:srgbClr val="19B861"/>
                        </a:gs>
                        <a:gs pos="0">
                          <a:srgbClr val="00B050"/>
                        </a:gs>
                        <a:gs pos="100000">
                          <a:schemeClr val="bg1">
                            <a:gamma/>
                            <a:tint val="39216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dirty="0">
                          <a:solidFill>
                            <a:srgbClr val="002060"/>
                          </a:solidFill>
                        </a:rPr>
                        <a:t>Example</a:t>
                      </a:r>
                    </a:p>
                  </a:txBody>
                  <a:tcPr>
                    <a:gradFill>
                      <a:gsLst>
                        <a:gs pos="19452">
                          <a:srgbClr val="32C072"/>
                        </a:gs>
                        <a:gs pos="9700">
                          <a:srgbClr val="19B861"/>
                        </a:gs>
                        <a:gs pos="0">
                          <a:srgbClr val="00B050"/>
                        </a:gs>
                        <a:gs pos="100000">
                          <a:schemeClr val="bg1">
                            <a:gamma/>
                            <a:tint val="39216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007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rgbClr val="002060"/>
                          </a:solidFill>
                        </a:rPr>
                        <a:t>ERD</a:t>
                      </a:r>
                    </a:p>
                  </a:txBody>
                  <a:tcPr>
                    <a:gradFill>
                      <a:gsLst>
                        <a:gs pos="18549">
                          <a:srgbClr val="A7D970"/>
                        </a:gs>
                        <a:gs pos="9700">
                          <a:srgbClr val="9DD561"/>
                        </a:gs>
                        <a:gs pos="0">
                          <a:srgbClr val="92D050"/>
                        </a:gs>
                        <a:gs pos="100000">
                          <a:schemeClr val="bg1">
                            <a:gamma/>
                            <a:tint val="39216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rgbClr val="002060"/>
                          </a:solidFill>
                        </a:rPr>
                        <a:t>Database</a:t>
                      </a:r>
                    </a:p>
                  </a:txBody>
                  <a:tcPr>
                    <a:gradFill>
                      <a:gsLst>
                        <a:gs pos="18549">
                          <a:srgbClr val="A7D970"/>
                        </a:gs>
                        <a:gs pos="9700">
                          <a:srgbClr val="9DD561"/>
                        </a:gs>
                        <a:gs pos="0">
                          <a:srgbClr val="92D050"/>
                        </a:gs>
                        <a:gs pos="100000">
                          <a:schemeClr val="bg1">
                            <a:gamma/>
                            <a:tint val="39216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rgbClr val="002060"/>
                          </a:solidFill>
                        </a:rPr>
                        <a:t>ERD</a:t>
                      </a:r>
                    </a:p>
                  </a:txBody>
                  <a:tcPr>
                    <a:gradFill>
                      <a:gsLst>
                        <a:gs pos="18549">
                          <a:srgbClr val="A7D970"/>
                        </a:gs>
                        <a:gs pos="9700">
                          <a:srgbClr val="9DD561"/>
                        </a:gs>
                        <a:gs pos="0">
                          <a:srgbClr val="92D050"/>
                        </a:gs>
                        <a:gs pos="100000">
                          <a:schemeClr val="bg1">
                            <a:gamma/>
                            <a:tint val="39216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rgbClr val="002060"/>
                          </a:solidFill>
                        </a:rPr>
                        <a:t>Database</a:t>
                      </a:r>
                    </a:p>
                  </a:txBody>
                  <a:tcPr>
                    <a:gradFill>
                      <a:gsLst>
                        <a:gs pos="18549">
                          <a:srgbClr val="A7D970"/>
                        </a:gs>
                        <a:gs pos="9700">
                          <a:srgbClr val="9DD561"/>
                        </a:gs>
                        <a:gs pos="0">
                          <a:srgbClr val="92D050"/>
                        </a:gs>
                        <a:gs pos="100000">
                          <a:schemeClr val="bg1">
                            <a:gamma/>
                            <a:tint val="39216"/>
                            <a:invGamma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434">
                <a:tc>
                  <a:txBody>
                    <a:bodyPr/>
                    <a:lstStyle/>
                    <a:p>
                      <a:r>
                        <a:rPr lang="en-SG" dirty="0"/>
                        <a:t>Entity</a:t>
                      </a:r>
                      <a:r>
                        <a:rPr lang="en-SG" baseline="0" dirty="0"/>
                        <a:t> type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Relation /</a:t>
                      </a:r>
                      <a:r>
                        <a:rPr lang="en-SG" baseline="0" dirty="0"/>
                        <a:t> Table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Customer Entity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Customer Relation /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007">
                <a:tc>
                  <a:txBody>
                    <a:bodyPr/>
                    <a:lstStyle/>
                    <a:p>
                      <a:r>
                        <a:rPr lang="en-SG" dirty="0"/>
                        <a:t>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Tuple</a:t>
                      </a:r>
                      <a:r>
                        <a:rPr lang="en-SG" baseline="0" dirty="0"/>
                        <a:t> / Row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Customer 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Customer Tuple</a:t>
                      </a:r>
                      <a:r>
                        <a:rPr lang="en-SG" baseline="0" dirty="0"/>
                        <a:t> / Row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007">
                <a:tc>
                  <a:txBody>
                    <a:bodyPr/>
                    <a:lstStyle/>
                    <a:p>
                      <a:r>
                        <a:rPr lang="en-SG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Attribute / 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Email</a:t>
                      </a:r>
                      <a:r>
                        <a:rPr lang="en-SG" baseline="0" dirty="0"/>
                        <a:t> Attribute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Email Attribute /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0260">
                <a:tc>
                  <a:txBody>
                    <a:bodyPr/>
                    <a:lstStyle/>
                    <a:p>
                      <a:r>
                        <a:rPr lang="en-SG" dirty="0"/>
                        <a:t>Relationship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Foreign key referencing</a:t>
                      </a:r>
                      <a:r>
                        <a:rPr lang="en-SG" baseline="0" dirty="0"/>
                        <a:t> Primary key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Relationship</a:t>
                      </a:r>
                    </a:p>
                    <a:p>
                      <a:r>
                        <a:rPr lang="en-SG" dirty="0"/>
                        <a:t>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Email_addr (Foreign</a:t>
                      </a:r>
                      <a:r>
                        <a:rPr lang="en-SG" baseline="0" dirty="0"/>
                        <a:t> key) </a:t>
                      </a:r>
                      <a:r>
                        <a:rPr lang="en-SG" dirty="0"/>
                        <a:t>referencing</a:t>
                      </a:r>
                      <a:r>
                        <a:rPr lang="en-SG" baseline="0" dirty="0"/>
                        <a:t> Email (Primary key)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007">
                <a:tc>
                  <a:txBody>
                    <a:bodyPr/>
                    <a:lstStyle/>
                    <a:p>
                      <a:r>
                        <a:rPr lang="en-SG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Primary key (Email)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Primary key (Email)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736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–Proper Form Relation	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5" y="2063391"/>
            <a:ext cx="6048375" cy="463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02" y="1943100"/>
            <a:ext cx="58007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8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26" y="365865"/>
            <a:ext cx="11029616" cy="988332"/>
          </a:xfrm>
        </p:spPr>
        <p:txBody>
          <a:bodyPr/>
          <a:lstStyle/>
          <a:p>
            <a:r>
              <a:rPr lang="en-SG" dirty="0"/>
              <a:t>Normalization – Un-normalized Form (0NF/UNF)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26" y="1432745"/>
            <a:ext cx="83343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668594" y="712026"/>
            <a:ext cx="10936916" cy="767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en-US" dirty="0"/>
              <a:t>The Relational Terminologies</a:t>
            </a:r>
            <a:r>
              <a:rPr lang="en-SG" dirty="0"/>
              <a:t> – A relation</a:t>
            </a:r>
            <a:endParaRPr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191886"/>
              </p:ext>
            </p:extLst>
          </p:nvPr>
        </p:nvGraphicFramePr>
        <p:xfrm>
          <a:off x="1092972" y="4412623"/>
          <a:ext cx="8568954" cy="1442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648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First_name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Last_name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Email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48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LindaS@hotmail.com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48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DavidL@gmail.com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48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LSoh@hotmail.com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948958" y="1552835"/>
            <a:ext cx="8856984" cy="2448272"/>
            <a:chOff x="1484019" y="2213484"/>
            <a:chExt cx="8856984" cy="2448272"/>
          </a:xfrm>
        </p:grpSpPr>
        <p:pic>
          <p:nvPicPr>
            <p:cNvPr id="14" name="Content Placeholder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036" y="2249488"/>
              <a:ext cx="8568951" cy="2376264"/>
            </a:xfrm>
            <a:prstGeom prst="rect">
              <a:avLst/>
            </a:prstGeom>
          </p:spPr>
        </p:pic>
        <p:sp>
          <p:nvSpPr>
            <p:cNvPr id="18" name="Rounded Rectangular Callout 17"/>
            <p:cNvSpPr/>
            <p:nvPr/>
          </p:nvSpPr>
          <p:spPr>
            <a:xfrm>
              <a:off x="1484019" y="2213484"/>
              <a:ext cx="8856984" cy="2448272"/>
            </a:xfrm>
            <a:prstGeom prst="wedgeRoundRectCallout">
              <a:avLst>
                <a:gd name="adj1" fmla="val -20833"/>
                <a:gd name="adj2" fmla="val 59205"/>
                <a:gd name="adj3" fmla="val 166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8958" y="5903893"/>
            <a:ext cx="10512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Gill Sans"/>
              </a:rPr>
              <a:t>A relation is a 2 dimensional table. The intersection between a row and column is called a cell.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972" y="4074069"/>
            <a:ext cx="273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How To Represent a 0NF/UNF?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414925"/>
              </p:ext>
            </p:extLst>
          </p:nvPr>
        </p:nvGraphicFramePr>
        <p:xfrm>
          <a:off x="657825" y="5256290"/>
          <a:ext cx="8522465" cy="16017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96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162">
                <a:tc>
                  <a:txBody>
                    <a:bodyPr/>
                    <a:lstStyle/>
                    <a:p>
                      <a:r>
                        <a:rPr lang="en-SG" sz="1600" dirty="0"/>
                        <a:t>Relational</a:t>
                      </a:r>
                      <a:r>
                        <a:rPr lang="en-SG" sz="1600" baseline="0" dirty="0"/>
                        <a:t> Heading Format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Syntax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8548">
                <a:tc>
                  <a:txBody>
                    <a:bodyPr/>
                    <a:lstStyle/>
                    <a:p>
                      <a:r>
                        <a:rPr lang="en-SG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Customer_Product_Supplier (First_name, Email,</a:t>
                      </a:r>
                      <a:r>
                        <a:rPr lang="en-SG" sz="1600" b="1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  </a:t>
                      </a:r>
                      <a:r>
                        <a:rPr lang="en-SG" sz="1600" b="1" baseline="0" dirty="0">
                          <a:solidFill>
                            <a:srgbClr val="C00000"/>
                          </a:solidFill>
                        </a:rPr>
                        <a:t>{ Prod_Code, Prod_Desc, </a:t>
                      </a:r>
                      <a:r>
                        <a:rPr lang="en-SG" sz="1600" b="1" baseline="0" dirty="0" err="1">
                          <a:solidFill>
                            <a:srgbClr val="C00000"/>
                          </a:solidFill>
                        </a:rPr>
                        <a:t>Unit_px</a:t>
                      </a:r>
                      <a:r>
                        <a:rPr lang="en-SG" sz="1600" b="1" baseline="0" dirty="0">
                          <a:solidFill>
                            <a:srgbClr val="C00000"/>
                          </a:solidFill>
                        </a:rPr>
                        <a:t>, Supplier_ID, </a:t>
                      </a:r>
                      <a:r>
                        <a:rPr lang="en-SG" sz="1600" b="1" baseline="0" dirty="0" err="1">
                          <a:solidFill>
                            <a:srgbClr val="C00000"/>
                          </a:solidFill>
                        </a:rPr>
                        <a:t>Supplier_Name</a:t>
                      </a:r>
                      <a:r>
                        <a:rPr lang="en-SG" sz="1600" b="1" baseline="0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en-SG" sz="1600" b="1" baseline="0" dirty="0" err="1">
                          <a:solidFill>
                            <a:srgbClr val="C00000"/>
                          </a:solidFill>
                        </a:rPr>
                        <a:t>Qty</a:t>
                      </a:r>
                      <a:r>
                        <a:rPr lang="en-SG" sz="1600" b="1" baseline="0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en-SG" sz="1600" b="1" baseline="0" dirty="0" err="1">
                          <a:solidFill>
                            <a:srgbClr val="C00000"/>
                          </a:solidFill>
                        </a:rPr>
                        <a:t>Ttl_Amt</a:t>
                      </a:r>
                      <a:r>
                        <a:rPr lang="en-SG" sz="1600" b="1" baseline="0" dirty="0">
                          <a:solidFill>
                            <a:srgbClr val="C00000"/>
                          </a:solidFill>
                        </a:rPr>
                        <a:t> } </a:t>
                      </a:r>
                      <a:r>
                        <a:rPr lang="en-SG" sz="1600" b="1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SG" sz="16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1" u="none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&lt;Relation&gt;</a:t>
                      </a:r>
                      <a:r>
                        <a:rPr lang="en-SG" sz="1600" b="1" u="none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( Single-valued columns,..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1" u="none" baseline="0" dirty="0">
                          <a:solidFill>
                            <a:srgbClr val="C00000"/>
                          </a:solidFill>
                        </a:rPr>
                        <a:t>{ </a:t>
                      </a:r>
                      <a:r>
                        <a:rPr lang="en-SG" sz="1600" b="1" u="none" baseline="0" dirty="0" err="1">
                          <a:solidFill>
                            <a:srgbClr val="C00000"/>
                          </a:solidFill>
                        </a:rPr>
                        <a:t>Muti</a:t>
                      </a:r>
                      <a:r>
                        <a:rPr lang="en-SG" sz="1600" b="1" u="none" baseline="0" dirty="0">
                          <a:solidFill>
                            <a:srgbClr val="C00000"/>
                          </a:solidFill>
                        </a:rPr>
                        <a:t>-valued columns } </a:t>
                      </a:r>
                      <a:r>
                        <a:rPr lang="en-SG" sz="1600" b="1" u="none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SG" sz="1600" b="1" u="non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0145"/>
              </p:ext>
            </p:extLst>
          </p:nvPr>
        </p:nvGraphicFramePr>
        <p:xfrm>
          <a:off x="464843" y="1964476"/>
          <a:ext cx="8811229" cy="316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9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725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Email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216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HG7160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RQ0207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  <a:p>
                      <a:r>
                        <a:rPr lang="en-SG" sz="1200" baseline="0" dirty="0"/>
                        <a:t>Dress White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19.80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18.60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S1002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Ladies Green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4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74.40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198">
                <a:tc>
                  <a:txBody>
                    <a:bodyPr/>
                    <a:lstStyle/>
                    <a:p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HG7160</a:t>
                      </a:r>
                    </a:p>
                    <a:p>
                      <a:endParaRPr lang="en-GB" sz="1200" dirty="0"/>
                    </a:p>
                    <a:p>
                      <a:endParaRPr lang="en-GB" sz="1200" dirty="0"/>
                    </a:p>
                    <a:p>
                      <a:r>
                        <a:rPr lang="en-GB" sz="1200" dirty="0"/>
                        <a:t>HG6159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 Dress</a:t>
                      </a:r>
                      <a:r>
                        <a:rPr lang="en-SG" sz="1200" baseline="0" dirty="0"/>
                        <a:t> White</a:t>
                      </a:r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Sale Dress 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15.40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S1003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King Dress Pte Ltd</a:t>
                      </a:r>
                    </a:p>
                    <a:p>
                      <a:endParaRPr lang="en-SG" sz="1200" baseline="0" dirty="0"/>
                    </a:p>
                    <a:p>
                      <a:r>
                        <a:rPr lang="en-SG" sz="1200" baseline="0" dirty="0"/>
                        <a:t>Best Clothing Pte Ltd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61.60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1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Transform 0NF to 1NF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45653"/>
              </p:ext>
            </p:extLst>
          </p:nvPr>
        </p:nvGraphicFramePr>
        <p:xfrm>
          <a:off x="457905" y="2134418"/>
          <a:ext cx="10131436" cy="1611671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532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2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2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175">
                <a:tc>
                  <a:txBody>
                    <a:bodyPr/>
                    <a:lstStyle/>
                    <a:p>
                      <a:r>
                        <a:rPr lang="en-SG" dirty="0"/>
                        <a:t>Normal</a:t>
                      </a:r>
                      <a:r>
                        <a:rPr lang="en-SG" baseline="0" dirty="0"/>
                        <a:t> Form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496">
                <a:tc>
                  <a:txBody>
                    <a:bodyPr/>
                    <a:lstStyle/>
                    <a:p>
                      <a:r>
                        <a:rPr lang="en-SG" dirty="0"/>
                        <a:t>UNF/0NF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Table with multi-valued</a:t>
                      </a:r>
                      <a:r>
                        <a:rPr lang="en-SG" baseline="0" dirty="0"/>
                        <a:t> cells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Violate</a:t>
                      </a:r>
                      <a:r>
                        <a:rPr lang="en-SG" baseline="0" dirty="0"/>
                        <a:t> the properties of relation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Form new row for each multi-valued cell to remove repeating group.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5894" y="4188542"/>
            <a:ext cx="10947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Gill Sans" panose="020B0604020202020204" charset="0"/>
              </a:rPr>
              <a:t>We therefore cannot make use of this improper form relation. We need to transform it to first normal form.</a:t>
            </a:r>
          </a:p>
        </p:txBody>
      </p:sp>
    </p:spTree>
    <p:extLst>
      <p:ext uri="{BB962C8B-B14F-4D97-AF65-F5344CB8AC3E}">
        <p14:creationId xmlns:p14="http://schemas.microsoft.com/office/powerpoint/2010/main" val="43689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654547" y="1793370"/>
          <a:ext cx="8811229" cy="3259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725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Email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216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HG7160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RQ0207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  <a:p>
                      <a:r>
                        <a:rPr lang="en-SG" sz="1200" baseline="0" dirty="0"/>
                        <a:t>Dress White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19.80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18.60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S1002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Ladies Green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4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74.40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198">
                <a:tc>
                  <a:txBody>
                    <a:bodyPr/>
                    <a:lstStyle/>
                    <a:p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HG7160</a:t>
                      </a:r>
                    </a:p>
                    <a:p>
                      <a:endParaRPr lang="en-GB" sz="1200" dirty="0"/>
                    </a:p>
                    <a:p>
                      <a:endParaRPr lang="en-GB" sz="1200" dirty="0"/>
                    </a:p>
                    <a:p>
                      <a:r>
                        <a:rPr lang="en-GB" sz="1200" dirty="0"/>
                        <a:t>HG6159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 Dress</a:t>
                      </a:r>
                      <a:r>
                        <a:rPr lang="en-SG" sz="1200" baseline="0" dirty="0"/>
                        <a:t> White</a:t>
                      </a:r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Sale Dress 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15.40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S1003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King Dress Pte Ltd</a:t>
                      </a:r>
                    </a:p>
                    <a:p>
                      <a:endParaRPr lang="en-SG" sz="1200" baseline="0" dirty="0"/>
                    </a:p>
                    <a:p>
                      <a:r>
                        <a:rPr lang="en-SG" sz="1200" baseline="0" dirty="0"/>
                        <a:t>Best Clothing Pte Ltd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  <a:p>
                      <a:endParaRPr lang="en-SG" sz="1200" dirty="0"/>
                    </a:p>
                    <a:p>
                      <a:r>
                        <a:rPr lang="en-SG" sz="1200" dirty="0"/>
                        <a:t>61.60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09808"/>
          </a:xfrm>
        </p:spPr>
        <p:txBody>
          <a:bodyPr/>
          <a:lstStyle/>
          <a:p>
            <a:r>
              <a:rPr lang="en-SG" dirty="0"/>
              <a:t>First Normal Form (1NF)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72484" y="1349866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Customer_Product_Supplier</a:t>
            </a:r>
            <a:endParaRPr lang="en-SG" sz="2000" dirty="0">
              <a:latin typeface="Gill Sans" panose="020B060402020202020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54546" y="2725470"/>
            <a:ext cx="88339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60958" y="3295672"/>
            <a:ext cx="88339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54546" y="4422630"/>
            <a:ext cx="883394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54546" y="2828476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rgbClr val="C00000"/>
                </a:solidFill>
              </a:rPr>
              <a:t>David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4546" y="3359768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rgbClr val="C00000"/>
                </a:solidFill>
              </a:rPr>
              <a:t>David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60958" y="4442074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>
                <a:solidFill>
                  <a:srgbClr val="C00000"/>
                </a:solidFill>
              </a:rPr>
              <a:t>Linda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26812" y="2769914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 err="1">
                <a:solidFill>
                  <a:srgbClr val="C00000"/>
                </a:solidFill>
              </a:rPr>
              <a:t>DavidL@gmail</a:t>
            </a:r>
            <a:r>
              <a:rPr lang="en-SG" sz="1200" b="1" dirty="0">
                <a:solidFill>
                  <a:srgbClr val="C00000"/>
                </a:solidFill>
              </a:rPr>
              <a:t>.</a:t>
            </a:r>
          </a:p>
          <a:p>
            <a:r>
              <a:rPr lang="en-SG" sz="1200" b="1" dirty="0">
                <a:solidFill>
                  <a:srgbClr val="C00000"/>
                </a:solidFill>
              </a:rPr>
              <a:t>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26812" y="337955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 err="1">
                <a:solidFill>
                  <a:srgbClr val="C00000"/>
                </a:solidFill>
              </a:rPr>
              <a:t>DavidL@gmail</a:t>
            </a:r>
            <a:r>
              <a:rPr lang="en-SG" sz="1200" b="1" dirty="0">
                <a:solidFill>
                  <a:srgbClr val="C00000"/>
                </a:solidFill>
              </a:rPr>
              <a:t>.</a:t>
            </a:r>
          </a:p>
          <a:p>
            <a:r>
              <a:rPr lang="en-SG" sz="1200" b="1" dirty="0">
                <a:solidFill>
                  <a:srgbClr val="C00000"/>
                </a:solidFill>
              </a:rPr>
              <a:t>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95555" y="4422631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b="1" dirty="0" err="1">
                <a:solidFill>
                  <a:srgbClr val="C00000"/>
                </a:solidFill>
              </a:rPr>
              <a:t>LSoh@hotmail</a:t>
            </a:r>
            <a:r>
              <a:rPr lang="en-SG" sz="1200" b="1" dirty="0">
                <a:solidFill>
                  <a:srgbClr val="C00000"/>
                </a:solidFill>
              </a:rPr>
              <a:t>.</a:t>
            </a:r>
          </a:p>
          <a:p>
            <a:r>
              <a:rPr lang="en-SG" sz="1200" b="1" dirty="0">
                <a:solidFill>
                  <a:srgbClr val="C00000"/>
                </a:solidFill>
              </a:rPr>
              <a:t>com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654546" y="5229200"/>
          <a:ext cx="8833942" cy="148336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531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Forming new row so that each cell only has a single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Fill in the empty cell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Determine the primary key to uniquely identify each row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1660958" y="5549588"/>
            <a:ext cx="8827530" cy="3996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/>
          <p:cNvSpPr/>
          <p:nvPr/>
        </p:nvSpPr>
        <p:spPr>
          <a:xfrm>
            <a:off x="1657817" y="5952038"/>
            <a:ext cx="8827530" cy="3996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/>
          <p:cNvSpPr/>
          <p:nvPr/>
        </p:nvSpPr>
        <p:spPr>
          <a:xfrm>
            <a:off x="1657752" y="6351730"/>
            <a:ext cx="8827530" cy="39969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756096" y="2070203"/>
            <a:ext cx="444305" cy="458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020756" y="2076413"/>
            <a:ext cx="851108" cy="52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48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7" grpId="0"/>
      <p:bldP spid="18" grpId="0"/>
      <p:bldP spid="25" grpId="0" animBg="1"/>
      <p:bldP spid="26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First Normal Form (1NF)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3" y="1965837"/>
            <a:ext cx="8353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09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- Anomalies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3268" y="3125033"/>
            <a:ext cx="2319239" cy="1928748"/>
            <a:chOff x="515" y="479797"/>
            <a:chExt cx="3990230" cy="399023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" name="Down Arrow 6"/>
            <p:cNvSpPr/>
            <p:nvPr/>
          </p:nvSpPr>
          <p:spPr>
            <a:xfrm rot="16200000">
              <a:off x="515" y="479797"/>
              <a:ext cx="3990230" cy="3990230"/>
            </a:xfrm>
            <a:prstGeom prst="downArrow">
              <a:avLst>
                <a:gd name="adj1" fmla="val 50000"/>
                <a:gd name="adj2" fmla="val 35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Down Arrow 4"/>
            <p:cNvSpPr txBox="1"/>
            <p:nvPr/>
          </p:nvSpPr>
          <p:spPr>
            <a:xfrm rot="21600000">
              <a:off x="516" y="1477354"/>
              <a:ext cx="3291940" cy="199511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3144" tIns="263144" rIns="263144" bIns="263144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000" kern="1200" dirty="0">
                  <a:latin typeface="Gill Sans" panose="020B0604020202020204" charset="0"/>
                </a:rPr>
                <a:t>Irregularities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6715" y="3125033"/>
            <a:ext cx="2319240" cy="1928748"/>
            <a:chOff x="4238853" y="479797"/>
            <a:chExt cx="3990231" cy="399023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" name="Down Arrow 4"/>
            <p:cNvSpPr/>
            <p:nvPr/>
          </p:nvSpPr>
          <p:spPr>
            <a:xfrm rot="5400000">
              <a:off x="4238853" y="479797"/>
              <a:ext cx="3990230" cy="3990230"/>
            </a:xfrm>
            <a:prstGeom prst="downArrow">
              <a:avLst>
                <a:gd name="adj1" fmla="val 50000"/>
                <a:gd name="adj2" fmla="val 35000"/>
              </a:avLst>
            </a:prstGeom>
            <a:solidFill>
              <a:srgbClr val="8D0366"/>
            </a:solidFill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Down Arrow 6"/>
            <p:cNvSpPr txBox="1"/>
            <p:nvPr/>
          </p:nvSpPr>
          <p:spPr>
            <a:xfrm>
              <a:off x="4937144" y="1477355"/>
              <a:ext cx="3291940" cy="199511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3144" tIns="263144" rIns="263144" bIns="263144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000" kern="1200" dirty="0">
                  <a:latin typeface="Gill Sans" panose="020B0604020202020204" charset="0"/>
                </a:rPr>
                <a:t>Something showing irregularity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89011" y="2088853"/>
            <a:ext cx="4157853" cy="4157853"/>
            <a:chOff x="2143037" y="334113"/>
            <a:chExt cx="4157853" cy="4157853"/>
          </a:xfrm>
        </p:grpSpPr>
        <p:sp>
          <p:nvSpPr>
            <p:cNvPr id="23" name="Pie 22"/>
            <p:cNvSpPr/>
            <p:nvPr/>
          </p:nvSpPr>
          <p:spPr>
            <a:xfrm>
              <a:off x="2143037" y="334113"/>
              <a:ext cx="4157853" cy="4157853"/>
            </a:xfrm>
            <a:prstGeom prst="pie">
              <a:avLst>
                <a:gd name="adj1" fmla="val 16200000"/>
                <a:gd name="adj2" fmla="val 180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ie 4"/>
            <p:cNvSpPr txBox="1"/>
            <p:nvPr/>
          </p:nvSpPr>
          <p:spPr>
            <a:xfrm>
              <a:off x="4403622" y="1101336"/>
              <a:ext cx="1410700" cy="1385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700" kern="1200" dirty="0"/>
                <a:t>Insert</a:t>
              </a:r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700" kern="1200" dirty="0"/>
                <a:t>anomaly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20123" y="2331938"/>
            <a:ext cx="4157853" cy="4157853"/>
            <a:chOff x="1974149" y="577198"/>
            <a:chExt cx="4157853" cy="4157853"/>
          </a:xfrm>
        </p:grpSpPr>
        <p:sp>
          <p:nvSpPr>
            <p:cNvPr id="21" name="Pie 20"/>
            <p:cNvSpPr/>
            <p:nvPr/>
          </p:nvSpPr>
          <p:spPr>
            <a:xfrm>
              <a:off x="1974149" y="577198"/>
              <a:ext cx="4157853" cy="4157853"/>
            </a:xfrm>
            <a:prstGeom prst="pie">
              <a:avLst>
                <a:gd name="adj1" fmla="val 1800000"/>
                <a:gd name="adj2" fmla="val 900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4586983"/>
                <a:satOff val="22089"/>
                <a:lumOff val="-21275"/>
                <a:alphaOff val="0"/>
              </a:schemeClr>
            </a:fillRef>
            <a:effectRef idx="3">
              <a:schemeClr val="accent5">
                <a:hueOff val="-4586983"/>
                <a:satOff val="22089"/>
                <a:lumOff val="-2127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Pie 6"/>
            <p:cNvSpPr txBox="1"/>
            <p:nvPr/>
          </p:nvSpPr>
          <p:spPr>
            <a:xfrm>
              <a:off x="3093031" y="3092450"/>
              <a:ext cx="1880933" cy="12869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700" kern="1200" dirty="0"/>
                <a:t>Delete</a:t>
              </a:r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700" kern="1200" dirty="0"/>
                <a:t>anomaly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51235" y="2088853"/>
            <a:ext cx="4157853" cy="4157853"/>
            <a:chOff x="1805261" y="334113"/>
            <a:chExt cx="4157853" cy="4157853"/>
          </a:xfrm>
        </p:grpSpPr>
        <p:sp>
          <p:nvSpPr>
            <p:cNvPr id="19" name="Pie 18"/>
            <p:cNvSpPr/>
            <p:nvPr/>
          </p:nvSpPr>
          <p:spPr>
            <a:xfrm>
              <a:off x="1805261" y="334113"/>
              <a:ext cx="4157853" cy="4157853"/>
            </a:xfrm>
            <a:prstGeom prst="pie">
              <a:avLst>
                <a:gd name="adj1" fmla="val 9000000"/>
                <a:gd name="adj2" fmla="val 1620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173966"/>
                <a:satOff val="44178"/>
                <a:lumOff val="-42550"/>
                <a:alphaOff val="0"/>
              </a:schemeClr>
            </a:fillRef>
            <a:effectRef idx="3">
              <a:schemeClr val="accent5">
                <a:hueOff val="-9173966"/>
                <a:satOff val="44178"/>
                <a:lumOff val="-4255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Pie 8"/>
            <p:cNvSpPr txBox="1"/>
            <p:nvPr/>
          </p:nvSpPr>
          <p:spPr>
            <a:xfrm>
              <a:off x="2019715" y="1057573"/>
              <a:ext cx="1830323" cy="13859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700" kern="1200" dirty="0"/>
                <a:t>Update</a:t>
              </a:r>
            </a:p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SG" sz="2700" kern="1200" dirty="0"/>
                <a:t>anomaly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63794" y="2088853"/>
            <a:ext cx="5073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latin typeface="Gill Sans" panose="020B0604020202020204" charset="0"/>
              </a:rPr>
              <a:t>What are anomalies?</a:t>
            </a:r>
          </a:p>
        </p:txBody>
      </p:sp>
    </p:spTree>
    <p:extLst>
      <p:ext uri="{BB962C8B-B14F-4D97-AF65-F5344CB8AC3E}">
        <p14:creationId xmlns:p14="http://schemas.microsoft.com/office/powerpoint/2010/main" val="35772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676" y="224760"/>
            <a:ext cx="11029616" cy="1013800"/>
          </a:xfrm>
        </p:spPr>
        <p:txBody>
          <a:bodyPr/>
          <a:lstStyle/>
          <a:p>
            <a:r>
              <a:rPr lang="en-SG" dirty="0"/>
              <a:t>Normalization-1NF : Insert anomaly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3072" y="1638092"/>
          <a:ext cx="881122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HG7160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25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RQ0207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Dress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18.60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Ladies Green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74.40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HG7160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 Dress</a:t>
                      </a:r>
                      <a:r>
                        <a:rPr lang="en-SG" sz="1200" baseline="0" dirty="0"/>
                        <a:t> White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HG6159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 Dress Pink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15.40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Best Clothing Pte Ltd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61.60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23071" y="1268761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Customer_Product_Supplier</a:t>
            </a:r>
            <a:endParaRPr lang="en-SG" sz="2000" dirty="0">
              <a:latin typeface="Gill Sans" panose="020B060402020202020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23072" y="5157192"/>
          <a:ext cx="8811229" cy="91440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Rachel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aseline="0" dirty="0">
                          <a:solidFill>
                            <a:schemeClr val="bg1"/>
                          </a:solidFill>
                        </a:rPr>
                        <a:t>Rachel@gmail.com</a:t>
                      </a:r>
                      <a:endParaRPr lang="en-SG" sz="1200" baseline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aseline="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3935760" y="5085184"/>
            <a:ext cx="6552728" cy="1152128"/>
          </a:xfrm>
          <a:prstGeom prst="wedgeRoundRectCallout">
            <a:avLst>
              <a:gd name="adj1" fmla="val -56256"/>
              <a:gd name="adj2" fmla="val 55174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1991545" y="6381329"/>
            <a:ext cx="6588663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Cannot insert a row when a particular customer (email) does not buy any product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711624" y="1638092"/>
            <a:ext cx="2304256" cy="422756"/>
          </a:xfrm>
          <a:prstGeom prst="wedgeRoundRectCallout">
            <a:avLst>
              <a:gd name="adj1" fmla="val 88448"/>
              <a:gd name="adj2" fmla="val -86395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6023993" y="1238560"/>
            <a:ext cx="1160895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32929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71" y="702156"/>
            <a:ext cx="11040537" cy="536404"/>
          </a:xfrm>
        </p:spPr>
        <p:txBody>
          <a:bodyPr/>
          <a:lstStyle/>
          <a:p>
            <a:r>
              <a:rPr lang="en-SG" dirty="0"/>
              <a:t>Normalization-1NF : Insert anomaly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23072" y="1638092"/>
          <a:ext cx="881122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HG7160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25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RQ0207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Dress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18.60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Ladies Green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74.40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HG7160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 Dress</a:t>
                      </a:r>
                      <a:r>
                        <a:rPr lang="en-SG" sz="1200" baseline="0" dirty="0"/>
                        <a:t> White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HG6159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 Dress Pink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15.40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Best Clothing Pte Ltd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61.60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23071" y="1268761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Customer_Product_Supplier</a:t>
            </a:r>
            <a:endParaRPr lang="en-SG" sz="2000" dirty="0">
              <a:latin typeface="Gill Sans" panose="020B060402020202020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23072" y="5157192"/>
          <a:ext cx="8811229" cy="817244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HX1021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Red 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ST1001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ounded Rectangular Callout 8"/>
          <p:cNvSpPr/>
          <p:nvPr/>
        </p:nvSpPr>
        <p:spPr>
          <a:xfrm>
            <a:off x="1523754" y="5085184"/>
            <a:ext cx="2412007" cy="1008112"/>
          </a:xfrm>
          <a:prstGeom prst="wedgeRoundRectCallout">
            <a:avLst>
              <a:gd name="adj1" fmla="val 28313"/>
              <a:gd name="adj2" fmla="val 67733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/>
          <p:cNvSpPr txBox="1"/>
          <p:nvPr/>
        </p:nvSpPr>
        <p:spPr>
          <a:xfrm>
            <a:off x="1847529" y="6381329"/>
            <a:ext cx="6211957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Cannot insert a row when the new product does not have any new customer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711624" y="1638092"/>
            <a:ext cx="2304256" cy="422756"/>
          </a:xfrm>
          <a:prstGeom prst="wedgeRoundRectCallout">
            <a:avLst>
              <a:gd name="adj1" fmla="val 88448"/>
              <a:gd name="adj2" fmla="val -86395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6023993" y="1238560"/>
            <a:ext cx="1160895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893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1NF : Insert anomaly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8" y="2371418"/>
            <a:ext cx="7705725" cy="2705100"/>
          </a:xfrm>
          <a:prstGeom prst="rect">
            <a:avLst/>
          </a:prstGeom>
        </p:spPr>
      </p:pic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5270090" y="3598605"/>
            <a:ext cx="570271" cy="395749"/>
          </a:xfrm>
          <a:prstGeom prst="actionButtonBackPrevio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759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252" y="702156"/>
            <a:ext cx="10863556" cy="566605"/>
          </a:xfrm>
        </p:spPr>
        <p:txBody>
          <a:bodyPr/>
          <a:lstStyle/>
          <a:p>
            <a:r>
              <a:rPr lang="en-SG" dirty="0"/>
              <a:t>Normalization -1NF: Update anomaly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23072" y="1638092"/>
          <a:ext cx="881122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HG7160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25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RQ0207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Dress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18.60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Ladies Green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74.40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HG7160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 Dress</a:t>
                      </a:r>
                      <a:r>
                        <a:rPr lang="en-SG" sz="1200" baseline="0" dirty="0"/>
                        <a:t> White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HG6159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 Dress Pink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15.40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Best Clothing Pte Ltd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61.60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23071" y="1268761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Customer_Product_Supplier</a:t>
            </a:r>
            <a:endParaRPr lang="en-SG" sz="2000" dirty="0">
              <a:latin typeface="Gill Sa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528" y="5085184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C00000"/>
                </a:solidFill>
              </a:rPr>
              <a:t>a. Change the supplier name from King Dress Pte Ltd</a:t>
            </a:r>
            <a:br>
              <a:rPr lang="en-SG" dirty="0">
                <a:solidFill>
                  <a:srgbClr val="C00000"/>
                </a:solidFill>
              </a:rPr>
            </a:br>
            <a:r>
              <a:rPr lang="en-SG" dirty="0">
                <a:solidFill>
                  <a:srgbClr val="C00000"/>
                </a:solidFill>
              </a:rPr>
              <a:t>    to King Kong Dress Pte Ltd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7529" y="5687072"/>
            <a:ext cx="5437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C00000"/>
                </a:solidFill>
              </a:rPr>
              <a:t>b. Change the product description of HG7160 to Dress Pure White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5881" y="2181014"/>
            <a:ext cx="95250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C00000"/>
                </a:solidFill>
              </a:rPr>
              <a:t>Dress Pure</a:t>
            </a:r>
          </a:p>
          <a:p>
            <a:r>
              <a:rPr lang="en-SG" sz="1200" dirty="0">
                <a:solidFill>
                  <a:srgbClr val="C00000"/>
                </a:solidFill>
              </a:rPr>
              <a:t> White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5880" y="3849766"/>
            <a:ext cx="952505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C00000"/>
                </a:solidFill>
              </a:rPr>
              <a:t>Dress Pure</a:t>
            </a:r>
          </a:p>
          <a:p>
            <a:r>
              <a:rPr lang="en-SG" sz="1200" dirty="0">
                <a:solidFill>
                  <a:srgbClr val="C00000"/>
                </a:solidFill>
              </a:rPr>
              <a:t> White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8168" y="2181013"/>
            <a:ext cx="133562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C00000"/>
                </a:solidFill>
              </a:rPr>
              <a:t>King Kong Dress</a:t>
            </a:r>
          </a:p>
          <a:p>
            <a:r>
              <a:rPr lang="en-SG" sz="1200" dirty="0">
                <a:solidFill>
                  <a:srgbClr val="C00000"/>
                </a:solidFill>
              </a:rPr>
              <a:t>Pte Ltd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8168" y="2782900"/>
            <a:ext cx="133562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C00000"/>
                </a:solidFill>
              </a:rPr>
              <a:t>King Kong Dress</a:t>
            </a:r>
          </a:p>
          <a:p>
            <a:r>
              <a:rPr lang="en-SG" sz="1200" dirty="0">
                <a:solidFill>
                  <a:srgbClr val="C00000"/>
                </a:solidFill>
              </a:rPr>
              <a:t>Pte Ltd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86149" y="3846452"/>
            <a:ext cx="133562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C00000"/>
                </a:solidFill>
              </a:rPr>
              <a:t>King Kong Dress</a:t>
            </a:r>
          </a:p>
          <a:p>
            <a:r>
              <a:rPr lang="en-SG" sz="1200" dirty="0">
                <a:solidFill>
                  <a:srgbClr val="C00000"/>
                </a:solidFill>
              </a:rPr>
              <a:t>Pte Ltd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63359" y="6322325"/>
            <a:ext cx="6718506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Change of supplier name and product description requires updates in several rows</a:t>
            </a:r>
          </a:p>
        </p:txBody>
      </p:sp>
    </p:spTree>
    <p:extLst>
      <p:ext uri="{BB962C8B-B14F-4D97-AF65-F5344CB8AC3E}">
        <p14:creationId xmlns:p14="http://schemas.microsoft.com/office/powerpoint/2010/main" val="306939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1NF : Update anomaly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8" y="2266838"/>
            <a:ext cx="7553325" cy="3371850"/>
          </a:xfrm>
          <a:prstGeom prst="rect">
            <a:avLst/>
          </a:prstGeom>
        </p:spPr>
      </p:pic>
      <p:sp>
        <p:nvSpPr>
          <p:cNvPr id="5" name="Action Button: Back or Previous 4">
            <a:hlinkClick r:id="" action="ppaction://hlinkshowjump?jump=previousslide" highlightClick="1"/>
          </p:cNvPr>
          <p:cNvSpPr/>
          <p:nvPr/>
        </p:nvSpPr>
        <p:spPr>
          <a:xfrm>
            <a:off x="6558116" y="3401960"/>
            <a:ext cx="589936" cy="550803"/>
          </a:xfrm>
          <a:prstGeom prst="actionButtonBackPrevio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006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</a:t>
            </a:r>
            <a:r>
              <a:rPr lang="en-SG" dirty="0"/>
              <a:t> – Record/Tuple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29200"/>
              </p:ext>
            </p:extLst>
          </p:nvPr>
        </p:nvGraphicFramePr>
        <p:xfrm>
          <a:off x="507159" y="2176264"/>
          <a:ext cx="856895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Title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First_name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Last_name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Email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Password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DOB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LindaS@hotmail.com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NULL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Mr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DavidL@gmail.com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Da12lee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13/09/1997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Ms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Linda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LSoh@hotmail.com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/>
                        <a:t> 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Abc123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20/12/1998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81192" y="4119932"/>
            <a:ext cx="95656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Gill Sans" panose="020B0604020202020204" charset="0"/>
              </a:rPr>
              <a:t>Each row in the table is a record which represents an individual object in the relation. </a:t>
            </a:r>
          </a:p>
          <a:p>
            <a:r>
              <a:rPr lang="en-SG" sz="2800" dirty="0">
                <a:latin typeface="Gill Sans" panose="020B0604020202020204" charset="0"/>
              </a:rPr>
              <a:t>Record of a table is also called tuple.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81192" y="2792361"/>
            <a:ext cx="1749053" cy="1445342"/>
            <a:chOff x="581192" y="2792361"/>
            <a:chExt cx="1749053" cy="144534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581192" y="2792361"/>
              <a:ext cx="883814" cy="13275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212258" y="3116826"/>
              <a:ext cx="117987" cy="10031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58761" y="3549445"/>
              <a:ext cx="275304" cy="68825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07159" y="3670987"/>
            <a:ext cx="273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20727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22" y="339104"/>
            <a:ext cx="11029616" cy="1013800"/>
          </a:xfrm>
        </p:spPr>
        <p:txBody>
          <a:bodyPr/>
          <a:lstStyle/>
          <a:p>
            <a:r>
              <a:rPr lang="en-SG" dirty="0"/>
              <a:t>Normalization - 1NF : Delete anomaly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23072" y="1638092"/>
          <a:ext cx="8811229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HG7160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25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RQ0207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Dress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18.60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Ladies Green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74.40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4">
                <a:tc>
                  <a:txBody>
                    <a:bodyPr/>
                    <a:lstStyle/>
                    <a:p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HG7160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 Dress</a:t>
                      </a:r>
                      <a:r>
                        <a:rPr lang="en-SG" sz="1200" baseline="0" dirty="0"/>
                        <a:t> White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baseline="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Linda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LSoh@hotmail.com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HG6159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 Dress Pink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15.40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aseline="0" dirty="0"/>
                        <a:t>Best Clothing Pte Ltd</a:t>
                      </a:r>
                      <a:endParaRPr lang="en-SG" sz="1200" dirty="0"/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61.60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23071" y="1268761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Customer_Product_Supplier</a:t>
            </a:r>
            <a:endParaRPr lang="en-SG" sz="2000" dirty="0">
              <a:latin typeface="Gill Sans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7529" y="5085184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C00000"/>
                </a:solidFill>
              </a:rPr>
              <a:t>Delete Linda will result in removing product such as </a:t>
            </a:r>
            <a:br>
              <a:rPr lang="en-SG" dirty="0">
                <a:solidFill>
                  <a:srgbClr val="C00000"/>
                </a:solidFill>
              </a:rPr>
            </a:br>
            <a:r>
              <a:rPr lang="en-SG" dirty="0">
                <a:solidFill>
                  <a:srgbClr val="C00000"/>
                </a:solidFill>
              </a:rPr>
              <a:t>HG6159 that is only bought by Linda</a:t>
            </a:r>
          </a:p>
        </p:txBody>
      </p:sp>
      <p:sp>
        <p:nvSpPr>
          <p:cNvPr id="8" name="Rectangle 7"/>
          <p:cNvSpPr/>
          <p:nvPr/>
        </p:nvSpPr>
        <p:spPr>
          <a:xfrm>
            <a:off x="1623072" y="3861048"/>
            <a:ext cx="8816329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/>
          <p:cNvSpPr/>
          <p:nvPr/>
        </p:nvSpPr>
        <p:spPr>
          <a:xfrm>
            <a:off x="3935760" y="4293096"/>
            <a:ext cx="6503640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14796" y="4288156"/>
            <a:ext cx="6524604" cy="5760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1623072" y="4293096"/>
            <a:ext cx="2312689" cy="57606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1852537" y="5947540"/>
            <a:ext cx="4897495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Loss  of information when rows are deleted from the relation</a:t>
            </a:r>
          </a:p>
        </p:txBody>
      </p:sp>
    </p:spTree>
    <p:extLst>
      <p:ext uri="{BB962C8B-B14F-4D97-AF65-F5344CB8AC3E}">
        <p14:creationId xmlns:p14="http://schemas.microsoft.com/office/powerpoint/2010/main" val="29202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Anomaly Summary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96214" y="1983174"/>
            <a:ext cx="5988976" cy="4633945"/>
            <a:chOff x="2520658" y="1993007"/>
            <a:chExt cx="5988976" cy="463394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0658" y="1993007"/>
              <a:ext cx="5973846" cy="222132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5788" y="4292702"/>
              <a:ext cx="5973846" cy="14034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5788" y="5774569"/>
              <a:ext cx="5973846" cy="852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130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Functional Dependency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7804" y="1955329"/>
            <a:ext cx="7011683" cy="1972658"/>
            <a:chOff x="-983227" y="2191635"/>
            <a:chExt cx="8791631" cy="1972658"/>
          </a:xfrm>
        </p:grpSpPr>
        <p:sp>
          <p:nvSpPr>
            <p:cNvPr id="3" name="Rectangle 2"/>
            <p:cNvSpPr/>
            <p:nvPr/>
          </p:nvSpPr>
          <p:spPr>
            <a:xfrm>
              <a:off x="-983227" y="2191635"/>
              <a:ext cx="8191346" cy="95410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457200" indent="-457200" algn="ctr">
                <a:buFont typeface="Wingdings" panose="05000000000000000000" pitchFamily="2" charset="2"/>
                <a:buChar char="v"/>
              </a:pPr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ill Sans" panose="020B0604020202020204" charset="0"/>
                </a:rPr>
                <a:t>A functional dependency is a constraint</a:t>
              </a:r>
              <a:b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ill Sans" panose="020B0604020202020204" charset="0"/>
                </a:rPr>
              </a:br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ill Sans" panose="020B0604020202020204" charset="0"/>
                </a:rPr>
                <a:t>about two or more columns of a table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871" y="3210186"/>
              <a:ext cx="7800533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457200" indent="-457200" algn="ctr">
                <a:buFont typeface="Wingdings" panose="05000000000000000000" pitchFamily="2" charset="2"/>
                <a:buChar char="v"/>
              </a:pPr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Occurs when the value of an attribute is fully </a:t>
              </a:r>
            </a:p>
            <a:p>
              <a:pPr algn="ctr"/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dependent </a:t>
              </a:r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Gill Sans" panose="020B0604020202020204" charset="0"/>
                </a:rPr>
                <a:t>upon</a:t>
              </a:r>
              <a:r>
                <a:rPr lang="en-US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another attribute’s value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61" y="1240936"/>
            <a:ext cx="3770449" cy="9541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94681" y="3992431"/>
            <a:ext cx="59539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latin typeface="Gill Sans" panose="020B0604020202020204" charset="0"/>
              </a:rPr>
              <a:t>Attribute on the </a:t>
            </a:r>
            <a:r>
              <a:rPr lang="en-SG" sz="2000" b="1" u="sng" dirty="0">
                <a:latin typeface="Gill Sans" panose="020B0604020202020204" charset="0"/>
              </a:rPr>
              <a:t>left hand side </a:t>
            </a:r>
            <a:r>
              <a:rPr lang="en-SG" sz="2000" dirty="0">
                <a:latin typeface="Gill Sans" panose="020B0604020202020204" charset="0"/>
              </a:rPr>
              <a:t>of a functional dependency (FD) is known as LHS or determinant.</a:t>
            </a:r>
          </a:p>
          <a:p>
            <a:endParaRPr lang="en-SG" sz="2000" dirty="0">
              <a:latin typeface="Gill Sans" panose="020B0604020202020204" charset="0"/>
            </a:endParaRPr>
          </a:p>
          <a:p>
            <a:r>
              <a:rPr lang="en-SG" sz="2000" dirty="0">
                <a:latin typeface="Gill Sans" panose="020B0604020202020204" charset="0"/>
              </a:rPr>
              <a:t>Attribute B’s value is functionally dependent upon attribute A’s value.  i.e. if there exists at most one value of B for every value of A.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5894" y="4060492"/>
            <a:ext cx="533687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  <a:t>A relation is said to be in Second Normal Form if all non-key attributes are fully dependent on whole of its primary key</a:t>
            </a:r>
            <a:endParaRPr lang="en-US" sz="2800" u="sng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l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15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Functional Dependency</a:t>
            </a:r>
          </a:p>
        </p:txBody>
      </p:sp>
      <p:sp>
        <p:nvSpPr>
          <p:cNvPr id="3" name="Rectangle 2"/>
          <p:cNvSpPr/>
          <p:nvPr/>
        </p:nvSpPr>
        <p:spPr>
          <a:xfrm>
            <a:off x="575894" y="2519760"/>
            <a:ext cx="102851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Gill Sans" panose="020B0604020202020204" charset="0"/>
              </a:rPr>
              <a:t>Examples of functional dependency</a:t>
            </a:r>
          </a:p>
          <a:p>
            <a:r>
              <a:rPr lang="en-SG" sz="2800" dirty="0" err="1">
                <a:latin typeface="Gill Sans" panose="020B0604020202020204" charset="0"/>
              </a:rPr>
              <a:t>Supplier_ID</a:t>
            </a:r>
            <a:r>
              <a:rPr lang="en-SG" sz="2800" dirty="0">
                <a:latin typeface="Gill Sans" panose="020B0604020202020204" charset="0"/>
              </a:rPr>
              <a:t> -&gt; </a:t>
            </a:r>
            <a:r>
              <a:rPr lang="en-SG" sz="2800" dirty="0" err="1">
                <a:latin typeface="Gill Sans" panose="020B0604020202020204" charset="0"/>
              </a:rPr>
              <a:t>Supplier_Name</a:t>
            </a:r>
            <a:endParaRPr lang="en-SG" sz="2800" dirty="0">
              <a:latin typeface="Gill Sans" panose="020B0604020202020204" charset="0"/>
            </a:endParaRPr>
          </a:p>
          <a:p>
            <a:r>
              <a:rPr lang="en-SG" sz="2800" dirty="0" err="1">
                <a:latin typeface="Gill Sans" panose="020B0604020202020204" charset="0"/>
              </a:rPr>
              <a:t>Supplier_ID</a:t>
            </a:r>
            <a:r>
              <a:rPr lang="en-SG" sz="2800" dirty="0">
                <a:latin typeface="Gill Sans" panose="020B0604020202020204" charset="0"/>
              </a:rPr>
              <a:t> -&gt; </a:t>
            </a:r>
            <a:r>
              <a:rPr lang="en-SG" sz="2800" dirty="0" err="1">
                <a:latin typeface="Gill Sans" panose="020B0604020202020204" charset="0"/>
              </a:rPr>
              <a:t>Supplier_Phone</a:t>
            </a:r>
            <a:endParaRPr lang="en-SG" sz="2800" dirty="0">
              <a:latin typeface="Gill Sans" panose="020B0604020202020204" charset="0"/>
            </a:endParaRPr>
          </a:p>
          <a:p>
            <a:r>
              <a:rPr lang="en-SG" sz="2800" dirty="0" err="1">
                <a:latin typeface="Gill Sans" panose="020B0604020202020204" charset="0"/>
              </a:rPr>
              <a:t>Supplier_ID</a:t>
            </a:r>
            <a:r>
              <a:rPr lang="en-SG" sz="2800" dirty="0">
                <a:latin typeface="Gill Sans" panose="020B0604020202020204" charset="0"/>
              </a:rPr>
              <a:t> -&gt; </a:t>
            </a:r>
            <a:r>
              <a:rPr lang="en-SG" sz="2800" dirty="0" err="1">
                <a:latin typeface="Gill Sans" panose="020B0604020202020204" charset="0"/>
              </a:rPr>
              <a:t>Supplier_Address</a:t>
            </a:r>
            <a:endParaRPr lang="en-SG" sz="2800" dirty="0">
              <a:latin typeface="Gill Sans" panose="020B0604020202020204" charset="0"/>
            </a:endParaRPr>
          </a:p>
          <a:p>
            <a:r>
              <a:rPr lang="en-SG" sz="2800" dirty="0" err="1">
                <a:latin typeface="Gill Sans" panose="020B0604020202020204" charset="0"/>
              </a:rPr>
              <a:t>Supplier_ID</a:t>
            </a:r>
            <a:r>
              <a:rPr lang="en-SG" sz="2800" dirty="0">
                <a:latin typeface="Gill Sans" panose="020B0604020202020204" charset="0"/>
              </a:rPr>
              <a:t> -&gt; </a:t>
            </a:r>
            <a:r>
              <a:rPr lang="en-SG" sz="2800" dirty="0" err="1">
                <a:latin typeface="Gill Sans" panose="020B0604020202020204" charset="0"/>
              </a:rPr>
              <a:t>Supplier_Name</a:t>
            </a:r>
            <a:r>
              <a:rPr lang="en-SG" sz="2800" dirty="0">
                <a:latin typeface="Gill Sans" panose="020B0604020202020204" charset="0"/>
              </a:rPr>
              <a:t>, </a:t>
            </a:r>
            <a:r>
              <a:rPr lang="en-SG" sz="2800" dirty="0" err="1">
                <a:latin typeface="Gill Sans" panose="020B0604020202020204" charset="0"/>
              </a:rPr>
              <a:t>Supplier_Phone</a:t>
            </a:r>
            <a:r>
              <a:rPr lang="en-SG" sz="2800" dirty="0">
                <a:latin typeface="Gill Sans" panose="020B0604020202020204" charset="0"/>
              </a:rPr>
              <a:t>, </a:t>
            </a:r>
            <a:r>
              <a:rPr lang="en-SG" sz="2800" dirty="0" err="1">
                <a:latin typeface="Gill Sans" panose="020B0604020202020204" charset="0"/>
              </a:rPr>
              <a:t>Supplier_Address</a:t>
            </a:r>
            <a:endParaRPr lang="en-SG" sz="2800" dirty="0">
              <a:latin typeface="Gill Sans" panose="020B0604020202020204" charset="0"/>
            </a:endParaRPr>
          </a:p>
          <a:p>
            <a:pPr marL="0" indent="0">
              <a:buNone/>
            </a:pPr>
            <a:r>
              <a:rPr lang="en-SG" sz="2800" dirty="0">
                <a:latin typeface="Gill Sans" panose="020B060402020202020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7766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Transform 1NF to 2NF</a:t>
            </a:r>
          </a:p>
        </p:txBody>
      </p:sp>
      <p:sp>
        <p:nvSpPr>
          <p:cNvPr id="3" name="Rectangle 2"/>
          <p:cNvSpPr/>
          <p:nvPr/>
        </p:nvSpPr>
        <p:spPr>
          <a:xfrm>
            <a:off x="363030" y="4239107"/>
            <a:ext cx="102263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Gill Sans" panose="020B0604020202020204" charset="0"/>
              </a:rPr>
              <a:t>As there are anomalies in 1NF , we therefore need to transform it second normal form.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885972"/>
              </p:ext>
            </p:extLst>
          </p:nvPr>
        </p:nvGraphicFramePr>
        <p:xfrm>
          <a:off x="457905" y="2134418"/>
          <a:ext cx="10131436" cy="1611671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532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28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2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28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2175">
                <a:tc>
                  <a:txBody>
                    <a:bodyPr/>
                    <a:lstStyle/>
                    <a:p>
                      <a:r>
                        <a:rPr lang="en-SG" dirty="0"/>
                        <a:t>Normal</a:t>
                      </a:r>
                      <a:r>
                        <a:rPr lang="en-SG" baseline="0" dirty="0"/>
                        <a:t> Form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496">
                <a:tc>
                  <a:txBody>
                    <a:bodyPr/>
                    <a:lstStyle/>
                    <a:p>
                      <a:r>
                        <a:rPr lang="en-SG" dirty="0"/>
                        <a:t>1NF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Table with  anomalies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Violate</a:t>
                      </a:r>
                      <a:r>
                        <a:rPr lang="en-SG" baseline="0" dirty="0"/>
                        <a:t> the properties of relation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baseline="0" dirty="0"/>
                        <a:t>Transform further to second normal form. 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402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926997"/>
              </p:ext>
            </p:extLst>
          </p:nvPr>
        </p:nvGraphicFramePr>
        <p:xfrm>
          <a:off x="1623072" y="2513163"/>
          <a:ext cx="881122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HG7160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25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580" y="916132"/>
            <a:ext cx="10902885" cy="656642"/>
          </a:xfrm>
        </p:spPr>
        <p:txBody>
          <a:bodyPr/>
          <a:lstStyle/>
          <a:p>
            <a:r>
              <a:rPr lang="en-SG" dirty="0"/>
              <a:t>Normalization – Second Normal Form (2NF)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3071" y="2143832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Customer_Product_Supplier</a:t>
            </a:r>
            <a:endParaRPr lang="en-SG" sz="2000" dirty="0">
              <a:latin typeface="Gill Sans" panose="020B060402020202020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458155"/>
              </p:ext>
            </p:extLst>
          </p:nvPr>
        </p:nvGraphicFramePr>
        <p:xfrm>
          <a:off x="1775521" y="4448087"/>
          <a:ext cx="8522465" cy="18112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6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2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Partial keys</a:t>
                      </a:r>
                    </a:p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Whole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7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8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800" b="1" u="none" baseline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8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26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800" b="1" u="non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11624" y="2513163"/>
            <a:ext cx="1224136" cy="17189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3935760" y="2513163"/>
            <a:ext cx="1008112" cy="171890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2567608" y="2513163"/>
            <a:ext cx="2520280" cy="17189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1809681" y="514940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Email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9681" y="5672224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6">
                    <a:lumMod val="50000"/>
                  </a:schemeClr>
                </a:solidFill>
              </a:rPr>
              <a:t>Prod_Code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1984" y="5149401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00B050"/>
                </a:solidFill>
              </a:rPr>
              <a:t>Email, Prod_Code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5521" y="6396335"/>
            <a:ext cx="2757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Step1 – Identify keys</a:t>
            </a:r>
          </a:p>
        </p:txBody>
      </p:sp>
    </p:spTree>
    <p:extLst>
      <p:ext uri="{BB962C8B-B14F-4D97-AF65-F5344CB8AC3E}">
        <p14:creationId xmlns:p14="http://schemas.microsoft.com/office/powerpoint/2010/main" val="16260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623072" y="1638092"/>
          <a:ext cx="881122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3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7174">
                <a:tc>
                  <a:txBody>
                    <a:bodyPr/>
                    <a:lstStyle/>
                    <a:p>
                      <a:r>
                        <a:rPr lang="en-GB" sz="1200" dirty="0" err="1"/>
                        <a:t>First_name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heavy" baseline="0" dirty="0"/>
                        <a:t>Email</a:t>
                      </a:r>
                      <a:endParaRPr lang="en-SG" sz="1200" u="heav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u="heavy" baseline="0" dirty="0"/>
                        <a:t>Prod_Code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Prod_Desc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Unit_px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Supplier_ID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Supplier_Name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Qty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 err="1"/>
                        <a:t>Ttl_Amt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4">
                <a:tc>
                  <a:txBody>
                    <a:bodyPr/>
                    <a:lstStyle/>
                    <a:p>
                      <a:r>
                        <a:rPr lang="en-SG" sz="1200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HG7160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Dress White</a:t>
                      </a:r>
                      <a:endParaRPr lang="en-SG" sz="1200" dirty="0"/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15.90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dirty="0"/>
                        <a:t>King Dress Pte Ltd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47.70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25">
                <a:tc>
                  <a:txBody>
                    <a:bodyPr/>
                    <a:lstStyle/>
                    <a:p>
                      <a:r>
                        <a:rPr lang="en-GB" sz="1200" dirty="0"/>
                        <a:t>David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DavidL@gmail.com 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HG9298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Sale</a:t>
                      </a:r>
                      <a:r>
                        <a:rPr lang="en-SG" sz="1200" baseline="0" dirty="0"/>
                        <a:t> Top + Skirt Red</a:t>
                      </a:r>
                    </a:p>
                    <a:p>
                      <a:endParaRPr lang="en-SG" sz="12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19.80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S1001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King Dress Pte Ltd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2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39.60</a:t>
                      </a:r>
                    </a:p>
                    <a:p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86" y="702156"/>
            <a:ext cx="10883221" cy="566605"/>
          </a:xfrm>
        </p:spPr>
        <p:txBody>
          <a:bodyPr/>
          <a:lstStyle/>
          <a:p>
            <a:r>
              <a:rPr lang="en-SG" dirty="0"/>
              <a:t>Normalization – Second Normal Form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3071" y="1268761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 err="1">
                <a:latin typeface="Gill Sans" panose="020B0604020202020204" charset="0"/>
              </a:rPr>
              <a:t>Customer_Product_Supplie</a:t>
            </a:r>
            <a:r>
              <a:rPr lang="en-SG" dirty="0" err="1"/>
              <a:t>r</a:t>
            </a:r>
            <a:endParaRPr lang="en-S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75521" y="3573017"/>
          <a:ext cx="8522465" cy="22063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9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9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0120">
                <a:tc>
                  <a:txBody>
                    <a:bodyPr/>
                    <a:lstStyle/>
                    <a:p>
                      <a:r>
                        <a:rPr lang="en-SG" sz="1600" u="sng" dirty="0"/>
                        <a:t>Partial Functional Dependencies</a:t>
                      </a:r>
                    </a:p>
                    <a:p>
                      <a:r>
                        <a:rPr lang="en-SG" sz="1600" dirty="0"/>
                        <a:t>(One or more non-key attributes functionally dependent</a:t>
                      </a:r>
                      <a:r>
                        <a:rPr lang="en-SG" sz="1600" baseline="0" dirty="0"/>
                        <a:t> on </a:t>
                      </a:r>
                      <a:r>
                        <a:rPr lang="en-SG" sz="1600" u="sng" baseline="0" dirty="0"/>
                        <a:t>part (but not all) of the primary key)</a:t>
                      </a:r>
                      <a:endParaRPr lang="en-SG" sz="1600" i="1" u="sng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u="sng" dirty="0"/>
                        <a:t>Functional Dependencies with Whole key</a:t>
                      </a:r>
                    </a:p>
                    <a:p>
                      <a:r>
                        <a:rPr lang="en-SG" sz="1600" dirty="0"/>
                        <a:t>(Non-key</a:t>
                      </a:r>
                      <a:r>
                        <a:rPr lang="en-SG" sz="1600" baseline="0" dirty="0"/>
                        <a:t> attributes functionally dependent upon </a:t>
                      </a:r>
                      <a:r>
                        <a:rPr lang="en-SG" sz="1600" u="sng" baseline="0" dirty="0"/>
                        <a:t>whole of primary key</a:t>
                      </a:r>
                      <a:r>
                        <a:rPr lang="en-SG" sz="1600" baseline="0" dirty="0"/>
                        <a:t>)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6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600" b="1" u="none" baseline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6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347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b="1" u="sng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600" b="1" u="none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623072" y="1638092"/>
            <a:ext cx="2312689" cy="17189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ounded Rectangle 4"/>
          <p:cNvSpPr/>
          <p:nvPr/>
        </p:nvSpPr>
        <p:spPr>
          <a:xfrm>
            <a:off x="3935760" y="1638092"/>
            <a:ext cx="5040560" cy="171890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ounded Rectangle 5"/>
          <p:cNvSpPr/>
          <p:nvPr/>
        </p:nvSpPr>
        <p:spPr>
          <a:xfrm>
            <a:off x="2711624" y="1638092"/>
            <a:ext cx="2232248" cy="17189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ounded Rectangle 6"/>
          <p:cNvSpPr/>
          <p:nvPr/>
        </p:nvSpPr>
        <p:spPr>
          <a:xfrm>
            <a:off x="8976320" y="1638092"/>
            <a:ext cx="1440160" cy="17189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1847529" y="4881636"/>
            <a:ext cx="2154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C00000"/>
                </a:solidFill>
              </a:rPr>
              <a:t>Email -&gt; </a:t>
            </a:r>
            <a:r>
              <a:rPr lang="en-SG" sz="1600" b="1" dirty="0" err="1">
                <a:solidFill>
                  <a:srgbClr val="C00000"/>
                </a:solidFill>
              </a:rPr>
              <a:t>First_Name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7528" y="5177450"/>
            <a:ext cx="3586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chemeClr val="accent6">
                    <a:lumMod val="50000"/>
                  </a:schemeClr>
                </a:solidFill>
              </a:rPr>
              <a:t>Prod_Code -&gt; </a:t>
            </a:r>
            <a:r>
              <a:rPr lang="en-SG" sz="1600" b="1" dirty="0" err="1">
                <a:solidFill>
                  <a:schemeClr val="accent6">
                    <a:lumMod val="50000"/>
                  </a:schemeClr>
                </a:solidFill>
              </a:rPr>
              <a:t>Prod_Desc</a:t>
            </a:r>
            <a:r>
              <a:rPr lang="en-SG" sz="16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SG" sz="1600" b="1" dirty="0" err="1">
                <a:solidFill>
                  <a:schemeClr val="accent6">
                    <a:lumMod val="50000"/>
                  </a:schemeClr>
                </a:solidFill>
              </a:rPr>
              <a:t>Unit_Px</a:t>
            </a:r>
            <a:r>
              <a:rPr lang="en-SG" sz="16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r>
              <a:rPr lang="en-SG" sz="1600" b="1" dirty="0">
                <a:solidFill>
                  <a:schemeClr val="accent6">
                    <a:lumMod val="50000"/>
                  </a:schemeClr>
                </a:solidFill>
              </a:rPr>
              <a:t>Supplier_ID, </a:t>
            </a:r>
            <a:r>
              <a:rPr lang="en-SG" sz="1600" b="1" dirty="0" err="1">
                <a:solidFill>
                  <a:schemeClr val="accent6">
                    <a:lumMod val="50000"/>
                  </a:schemeClr>
                </a:solidFill>
              </a:rPr>
              <a:t>Supplier_Name</a:t>
            </a:r>
            <a:endParaRPr lang="en-SG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6414" y="4881636"/>
            <a:ext cx="345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00B050"/>
                </a:solidFill>
              </a:rPr>
              <a:t>Email, Prod_Code -&gt; </a:t>
            </a:r>
            <a:r>
              <a:rPr lang="en-SG" sz="1600" b="1" dirty="0" err="1">
                <a:solidFill>
                  <a:srgbClr val="00B050"/>
                </a:solidFill>
              </a:rPr>
              <a:t>Qty</a:t>
            </a:r>
            <a:r>
              <a:rPr lang="en-SG" sz="1600" b="1" dirty="0">
                <a:solidFill>
                  <a:srgbClr val="00B050"/>
                </a:solidFill>
              </a:rPr>
              <a:t>, </a:t>
            </a:r>
            <a:r>
              <a:rPr lang="en-SG" sz="1600" b="1" dirty="0" err="1">
                <a:solidFill>
                  <a:srgbClr val="00B050"/>
                </a:solidFill>
              </a:rPr>
              <a:t>Ttl_Amt</a:t>
            </a:r>
            <a:endParaRPr lang="en-SG" sz="1600" b="1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4117" y="6058038"/>
            <a:ext cx="5840060" cy="307777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Always identify the FD with all the partial keys first, follow by whole key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75521" y="6396335"/>
            <a:ext cx="6062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Step 2 – List functional dependencies with keys</a:t>
            </a:r>
          </a:p>
        </p:txBody>
      </p:sp>
    </p:spTree>
    <p:extLst>
      <p:ext uri="{BB962C8B-B14F-4D97-AF65-F5344CB8AC3E}">
        <p14:creationId xmlns:p14="http://schemas.microsoft.com/office/powerpoint/2010/main" val="147974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0" grpId="0"/>
      <p:bldP spid="15" grpId="0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7442" y="1397001"/>
          <a:ext cx="8619038" cy="404822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0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9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9166">
                <a:tc>
                  <a:txBody>
                    <a:bodyPr/>
                    <a:lstStyle/>
                    <a:p>
                      <a:r>
                        <a:rPr lang="en-SG" dirty="0"/>
                        <a:t>Functional Dependencies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Relations (Relational Header Format)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166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166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726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37" y="299913"/>
            <a:ext cx="11029616" cy="1013800"/>
          </a:xfrm>
        </p:spPr>
        <p:txBody>
          <a:bodyPr/>
          <a:lstStyle/>
          <a:p>
            <a:r>
              <a:rPr lang="en-SG" dirty="0"/>
              <a:t>Normalization – Second Normal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7443" y="2705726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Email -&gt; </a:t>
            </a:r>
            <a:r>
              <a:rPr lang="en-SG" b="1" dirty="0" err="1"/>
              <a:t>First_Name</a:t>
            </a:r>
            <a:endParaRPr lang="en-SG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97443" y="3529993"/>
            <a:ext cx="3155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Prod_Code -&gt; </a:t>
            </a:r>
            <a:r>
              <a:rPr lang="en-SG" b="1" dirty="0" err="1"/>
              <a:t>Prod_Desc</a:t>
            </a:r>
            <a:r>
              <a:rPr lang="en-SG" b="1" dirty="0"/>
              <a:t>, </a:t>
            </a:r>
            <a:r>
              <a:rPr lang="en-SG" b="1" dirty="0" err="1"/>
              <a:t>Unit_Px</a:t>
            </a:r>
            <a:r>
              <a:rPr lang="en-SG" b="1" dirty="0"/>
              <a:t>,</a:t>
            </a:r>
          </a:p>
          <a:p>
            <a:r>
              <a:rPr lang="en-SG" b="1" dirty="0"/>
              <a:t>Supplier_ID, </a:t>
            </a:r>
            <a:r>
              <a:rPr lang="en-SG" b="1" dirty="0" err="1"/>
              <a:t>Supplier_Name</a:t>
            </a:r>
            <a:endParaRPr lang="en-SG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97443" y="4736051"/>
            <a:ext cx="3046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Email, Prod_Code -&gt; </a:t>
            </a:r>
            <a:r>
              <a:rPr lang="en-SG" b="1" dirty="0" err="1"/>
              <a:t>Qty</a:t>
            </a:r>
            <a:r>
              <a:rPr lang="en-SG" b="1" dirty="0"/>
              <a:t>, </a:t>
            </a:r>
            <a:r>
              <a:rPr lang="en-SG" b="1" dirty="0" err="1"/>
              <a:t>Ttl_Amt</a:t>
            </a:r>
            <a:endParaRPr lang="en-SG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67465" y="2705726"/>
            <a:ext cx="27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Customer (</a:t>
            </a:r>
            <a:r>
              <a:rPr lang="en-SG" b="1" u="sng" dirty="0">
                <a:solidFill>
                  <a:srgbClr val="C00000"/>
                </a:solidFill>
              </a:rPr>
              <a:t>Email</a:t>
            </a:r>
            <a:r>
              <a:rPr lang="en-SG" b="1" dirty="0">
                <a:solidFill>
                  <a:srgbClr val="C00000"/>
                </a:solidFill>
              </a:rPr>
              <a:t>, </a:t>
            </a:r>
            <a:r>
              <a:rPr lang="en-SG" b="1" dirty="0" err="1">
                <a:solidFill>
                  <a:srgbClr val="C00000"/>
                </a:solidFill>
              </a:rPr>
              <a:t>First_Name</a:t>
            </a:r>
            <a:r>
              <a:rPr lang="en-SG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7465" y="3529992"/>
            <a:ext cx="3409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rgbClr val="C00000"/>
                </a:solidFill>
              </a:rPr>
              <a:t>Product (</a:t>
            </a:r>
            <a:r>
              <a:rPr lang="en-SG" b="1" u="sng" dirty="0">
                <a:solidFill>
                  <a:srgbClr val="C00000"/>
                </a:solidFill>
              </a:rPr>
              <a:t>Prod_Code</a:t>
            </a:r>
            <a:r>
              <a:rPr lang="en-SG" b="1" dirty="0">
                <a:solidFill>
                  <a:srgbClr val="C00000"/>
                </a:solidFill>
              </a:rPr>
              <a:t>, </a:t>
            </a:r>
            <a:r>
              <a:rPr lang="en-SG" b="1" dirty="0" err="1">
                <a:solidFill>
                  <a:srgbClr val="C00000"/>
                </a:solidFill>
              </a:rPr>
              <a:t>Prod_Desc</a:t>
            </a:r>
            <a:r>
              <a:rPr lang="en-SG" b="1" dirty="0">
                <a:solidFill>
                  <a:srgbClr val="C00000"/>
                </a:solidFill>
              </a:rPr>
              <a:t>, </a:t>
            </a:r>
          </a:p>
          <a:p>
            <a:r>
              <a:rPr lang="en-SG" b="1" dirty="0" err="1">
                <a:solidFill>
                  <a:srgbClr val="C00000"/>
                </a:solidFill>
              </a:rPr>
              <a:t>Unit_Px</a:t>
            </a:r>
            <a:r>
              <a:rPr lang="en-SG" b="1" dirty="0">
                <a:solidFill>
                  <a:srgbClr val="C00000"/>
                </a:solidFill>
              </a:rPr>
              <a:t>, Supplier_ID, </a:t>
            </a:r>
            <a:r>
              <a:rPr lang="en-SG" b="1" dirty="0" err="1">
                <a:solidFill>
                  <a:srgbClr val="C00000"/>
                </a:solidFill>
              </a:rPr>
              <a:t>Supplier_Name</a:t>
            </a:r>
            <a:r>
              <a:rPr lang="en-SG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66042" y="4619733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 err="1">
                <a:solidFill>
                  <a:srgbClr val="C00000"/>
                </a:solidFill>
              </a:rPr>
              <a:t>Customer_Product_Supplier</a:t>
            </a:r>
            <a:r>
              <a:rPr lang="en-SG" b="1" dirty="0">
                <a:solidFill>
                  <a:srgbClr val="C00000"/>
                </a:solidFill>
              </a:rPr>
              <a:t> (</a:t>
            </a:r>
            <a:r>
              <a:rPr lang="en-SG" b="1" u="sng" dirty="0">
                <a:solidFill>
                  <a:srgbClr val="C00000"/>
                </a:solidFill>
              </a:rPr>
              <a:t>Email</a:t>
            </a:r>
            <a:r>
              <a:rPr lang="en-SG" b="1" dirty="0">
                <a:solidFill>
                  <a:srgbClr val="C00000"/>
                </a:solidFill>
              </a:rPr>
              <a:t>, </a:t>
            </a:r>
          </a:p>
          <a:p>
            <a:r>
              <a:rPr lang="en-SG" b="1" u="sng" dirty="0">
                <a:solidFill>
                  <a:srgbClr val="C00000"/>
                </a:solidFill>
              </a:rPr>
              <a:t>Prod_Code</a:t>
            </a:r>
            <a:r>
              <a:rPr lang="en-SG" b="1" dirty="0">
                <a:solidFill>
                  <a:srgbClr val="C00000"/>
                </a:solidFill>
              </a:rPr>
              <a:t>, </a:t>
            </a:r>
            <a:r>
              <a:rPr lang="en-SG" b="1" dirty="0" err="1">
                <a:solidFill>
                  <a:srgbClr val="C00000"/>
                </a:solidFill>
              </a:rPr>
              <a:t>Qty</a:t>
            </a:r>
            <a:r>
              <a:rPr lang="en-SG" b="1" dirty="0">
                <a:solidFill>
                  <a:srgbClr val="C00000"/>
                </a:solidFill>
              </a:rPr>
              <a:t>, </a:t>
            </a:r>
            <a:r>
              <a:rPr lang="en-SG" b="1" dirty="0" err="1">
                <a:solidFill>
                  <a:srgbClr val="C00000"/>
                </a:solidFill>
              </a:rPr>
              <a:t>Ttl_Amt</a:t>
            </a:r>
            <a:endParaRPr lang="en-SG" b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1387" y="5825790"/>
            <a:ext cx="6080511" cy="52322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For each of the partial dependencies identified, create a relation and name</a:t>
            </a:r>
            <a:br>
              <a:rPr lang="en-SG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SG" dirty="0">
                <a:solidFill>
                  <a:schemeClr val="tx1">
                    <a:lumMod val="75000"/>
                  </a:schemeClr>
                </a:solidFill>
              </a:rPr>
              <a:t>them appropriately. Check there are no anomalies in each of the relations.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75521" y="6396335"/>
            <a:ext cx="7066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Step 2 – Derive relations from functional dependencies</a:t>
            </a:r>
          </a:p>
        </p:txBody>
      </p:sp>
    </p:spTree>
    <p:extLst>
      <p:ext uri="{BB962C8B-B14F-4D97-AF65-F5344CB8AC3E}">
        <p14:creationId xmlns:p14="http://schemas.microsoft.com/office/powerpoint/2010/main" val="294027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Transitive Dependency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423" y="2274837"/>
            <a:ext cx="1053122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Transitive Dependency is a functional dependency</a:t>
            </a:r>
            <a:b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</a:b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between two (or more) non-key attributes</a:t>
            </a:r>
            <a:b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</a:br>
            <a:r>
              <a:rPr lang="en-US" sz="2800" dirty="0">
                <a:ln w="0"/>
                <a:solidFill>
                  <a:schemeClr val="tx1"/>
                </a:solidFill>
                <a:latin typeface="Gill Sans" panose="020B0604020202020204" charset="0"/>
              </a:rPr>
              <a:t>in a relation</a:t>
            </a:r>
            <a:endParaRPr lang="en-US" sz="2800" u="sng" dirty="0">
              <a:ln w="0"/>
              <a:solidFill>
                <a:schemeClr val="tx1"/>
              </a:solidFill>
              <a:latin typeface="Gill Sans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525" y="4086033"/>
            <a:ext cx="7319632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  <a:t>A relation is said to be in Third Normal Form</a:t>
            </a:r>
            <a:b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</a:b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  <a:t>if there is </a:t>
            </a:r>
            <a:r>
              <a:rPr lang="en-US" sz="2800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  <a:t>no functional dependencies </a:t>
            </a:r>
            <a:br>
              <a:rPr lang="en-US" sz="2800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</a:br>
            <a:r>
              <a:rPr lang="en-US" sz="2800" u="sng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" panose="020B0604020202020204" charset="0"/>
              </a:rPr>
              <a:t>among non-key attributes</a:t>
            </a:r>
          </a:p>
        </p:txBody>
      </p:sp>
    </p:spTree>
    <p:extLst>
      <p:ext uri="{BB962C8B-B14F-4D97-AF65-F5344CB8AC3E}">
        <p14:creationId xmlns:p14="http://schemas.microsoft.com/office/powerpoint/2010/main" val="3706349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154" y="270147"/>
            <a:ext cx="11029616" cy="1013800"/>
          </a:xfrm>
        </p:spPr>
        <p:txBody>
          <a:bodyPr/>
          <a:lstStyle/>
          <a:p>
            <a:r>
              <a:rPr lang="en-SG" dirty="0"/>
              <a:t>Normalization - Transform 2NF to 3NF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7443" y="1397002"/>
          <a:ext cx="8619039" cy="53310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42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9166">
                <a:tc>
                  <a:txBody>
                    <a:bodyPr/>
                    <a:lstStyle/>
                    <a:p>
                      <a:r>
                        <a:rPr lang="en-SG" sz="1600" dirty="0"/>
                        <a:t>Relation</a:t>
                      </a:r>
                      <a:r>
                        <a:rPr lang="en-SG" sz="1600" baseline="0" dirty="0"/>
                        <a:t>s (Relational Header Format)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3NF?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Transformation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785">
                <a:tc>
                  <a:txBody>
                    <a:bodyPr/>
                    <a:lstStyle/>
                    <a:p>
                      <a:endParaRPr lang="en-SG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Customer (</a:t>
                      </a:r>
                      <a:r>
                        <a:rPr lang="en-SG" sz="1600" b="1" u="sng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Email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First_Name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en-SG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2121"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Product (</a:t>
                      </a:r>
                      <a:r>
                        <a:rPr lang="en-SG" sz="1600" b="1" u="sng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Prod_Code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Prod_Desc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</a:p>
                    <a:p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Unit_Px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Supplier_ID, </a:t>
                      </a:r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Supplier_Name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  <a:p>
                      <a:endParaRPr lang="en-SG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726">
                <a:tc>
                  <a:txBody>
                    <a:bodyPr/>
                    <a:lstStyle/>
                    <a:p>
                      <a:endParaRPr lang="en-SG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Customer_Product_Supplier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(</a:t>
                      </a:r>
                      <a:r>
                        <a:rPr lang="en-SG" sz="1600" b="1" u="sng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Email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</a:p>
                    <a:p>
                      <a:r>
                        <a:rPr lang="en-SG" sz="1600" b="1" u="sng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Prod_Code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Qty</a:t>
                      </a:r>
                      <a:r>
                        <a:rPr lang="en-SG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n-SG" sz="16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Ttl_Amt</a:t>
                      </a:r>
                      <a:endParaRPr lang="en-SG" sz="1600" b="1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endParaRPr lang="en-SG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08168" y="3284985"/>
            <a:ext cx="238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C00000"/>
                </a:solidFill>
              </a:rPr>
              <a:t>Supplier (</a:t>
            </a:r>
            <a:r>
              <a:rPr lang="en-SG" sz="1600" b="1" u="sng" dirty="0">
                <a:solidFill>
                  <a:srgbClr val="C00000"/>
                </a:solidFill>
              </a:rPr>
              <a:t>Supplier_ID</a:t>
            </a:r>
            <a:r>
              <a:rPr lang="en-SG" sz="1600" b="1" dirty="0">
                <a:solidFill>
                  <a:srgbClr val="C00000"/>
                </a:solidFill>
              </a:rPr>
              <a:t>, </a:t>
            </a:r>
          </a:p>
          <a:p>
            <a:r>
              <a:rPr lang="en-SG" sz="1600" b="1" dirty="0" err="1">
                <a:solidFill>
                  <a:srgbClr val="C00000"/>
                </a:solidFill>
              </a:rPr>
              <a:t>Supplier_Name</a:t>
            </a:r>
            <a:r>
              <a:rPr lang="en-SG" sz="16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8169" y="3960350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C00000"/>
                </a:solidFill>
              </a:rPr>
              <a:t>NB: Supplier_ID becomes</a:t>
            </a:r>
            <a:br>
              <a:rPr lang="en-SG" sz="1600" b="1" dirty="0">
                <a:solidFill>
                  <a:srgbClr val="C00000"/>
                </a:solidFill>
              </a:rPr>
            </a:br>
            <a:r>
              <a:rPr lang="en-SG" sz="1600" b="1" dirty="0">
                <a:solidFill>
                  <a:srgbClr val="C00000"/>
                </a:solidFill>
              </a:rPr>
              <a:t>foreign key ref Supplier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15286" y="4635715"/>
            <a:ext cx="2316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C00000"/>
                </a:solidFill>
              </a:rPr>
              <a:t>Product (</a:t>
            </a:r>
            <a:r>
              <a:rPr lang="en-SG" sz="1600" b="1" u="sng" dirty="0">
                <a:solidFill>
                  <a:srgbClr val="C00000"/>
                </a:solidFill>
              </a:rPr>
              <a:t>Prod_Code</a:t>
            </a:r>
            <a:r>
              <a:rPr lang="en-SG" sz="1600" b="1" dirty="0">
                <a:solidFill>
                  <a:srgbClr val="C00000"/>
                </a:solidFill>
              </a:rPr>
              <a:t>, </a:t>
            </a:r>
            <a:br>
              <a:rPr lang="en-SG" sz="1600" b="1" dirty="0">
                <a:solidFill>
                  <a:srgbClr val="C00000"/>
                </a:solidFill>
              </a:rPr>
            </a:br>
            <a:r>
              <a:rPr lang="en-SG" sz="1600" b="1" dirty="0" err="1">
                <a:solidFill>
                  <a:srgbClr val="C00000"/>
                </a:solidFill>
              </a:rPr>
              <a:t>Prod_Desc</a:t>
            </a:r>
            <a:r>
              <a:rPr lang="en-SG" sz="1600" b="1" dirty="0">
                <a:solidFill>
                  <a:srgbClr val="C00000"/>
                </a:solidFill>
              </a:rPr>
              <a:t>,</a:t>
            </a:r>
            <a:br>
              <a:rPr lang="en-SG" sz="1600" b="1" dirty="0">
                <a:solidFill>
                  <a:srgbClr val="C00000"/>
                </a:solidFill>
              </a:rPr>
            </a:br>
            <a:r>
              <a:rPr lang="en-SG" sz="1600" b="1" dirty="0" err="1">
                <a:solidFill>
                  <a:srgbClr val="C00000"/>
                </a:solidFill>
              </a:rPr>
              <a:t>Unix_Px</a:t>
            </a:r>
            <a:r>
              <a:rPr lang="en-SG" sz="1600" b="1" dirty="0">
                <a:solidFill>
                  <a:srgbClr val="C00000"/>
                </a:solidFill>
              </a:rPr>
              <a:t>, </a:t>
            </a:r>
            <a:r>
              <a:rPr lang="en-SG" sz="1600" b="1" u="dashHeavy" dirty="0">
                <a:solidFill>
                  <a:srgbClr val="C00000"/>
                </a:solidFill>
              </a:rPr>
              <a:t>Supplier_ID</a:t>
            </a:r>
            <a:r>
              <a:rPr lang="en-SG" sz="16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6501" y="2636912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chemeClr val="tx1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6501" y="5877272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chemeClr val="tx1">
                    <a:lumMod val="75000"/>
                  </a:schemeClr>
                </a:solidFill>
              </a:rPr>
              <a:t>Yes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6748" y="353120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b="1" dirty="0">
                <a:solidFill>
                  <a:srgbClr val="C0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7884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</a:t>
            </a:r>
            <a:r>
              <a:rPr lang="en-SG" dirty="0"/>
              <a:t> – Attributes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23" y="1931308"/>
            <a:ext cx="8296275" cy="39147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87423" y="5747760"/>
            <a:ext cx="8190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Attributes are column names of a table to define the characteristics of the object.</a:t>
            </a:r>
          </a:p>
        </p:txBody>
      </p:sp>
    </p:spTree>
    <p:extLst>
      <p:ext uri="{BB962C8B-B14F-4D97-AF65-F5344CB8AC3E}">
        <p14:creationId xmlns:p14="http://schemas.microsoft.com/office/powerpoint/2010/main" val="27665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From 0NF To 3NF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1874" y="2799861"/>
            <a:ext cx="890619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400" dirty="0">
                <a:solidFill>
                  <a:schemeClr val="tx1"/>
                </a:solidFill>
                <a:latin typeface="Gill Sans" panose="020B0604020202020204" charset="0"/>
              </a:rPr>
              <a:t>Supplier (</a:t>
            </a:r>
            <a:r>
              <a:rPr lang="en-SG" sz="2400" u="sng" dirty="0" err="1">
                <a:solidFill>
                  <a:schemeClr val="tx1"/>
                </a:solidFill>
                <a:latin typeface="Gill Sans" panose="020B0604020202020204" charset="0"/>
              </a:rPr>
              <a:t>Supplier_ID</a:t>
            </a:r>
            <a:r>
              <a:rPr lang="en-SG" sz="2400" dirty="0">
                <a:solidFill>
                  <a:schemeClr val="tx1"/>
                </a:solidFill>
                <a:latin typeface="Gill Sans" panose="020B0604020202020204" charset="0"/>
              </a:rPr>
              <a:t>, </a:t>
            </a:r>
            <a:r>
              <a:rPr lang="en-SG" sz="2400" dirty="0" err="1">
                <a:solidFill>
                  <a:schemeClr val="tx1"/>
                </a:solidFill>
                <a:latin typeface="Gill Sans" panose="020B0604020202020204" charset="0"/>
              </a:rPr>
              <a:t>Supplier_Name</a:t>
            </a:r>
            <a:r>
              <a:rPr lang="en-SG" sz="2000" dirty="0">
                <a:solidFill>
                  <a:schemeClr val="tx1"/>
                </a:solidFill>
                <a:latin typeface="Gill Sans" panose="020B0604020202020204" charset="0"/>
              </a:rPr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71874" y="2321383"/>
            <a:ext cx="9818240" cy="2018707"/>
            <a:chOff x="1171874" y="2321383"/>
            <a:chExt cx="9818240" cy="2018707"/>
          </a:xfrm>
        </p:grpSpPr>
        <p:sp>
          <p:nvSpPr>
            <p:cNvPr id="5" name="TextBox 4"/>
            <p:cNvSpPr txBox="1"/>
            <p:nvPr/>
          </p:nvSpPr>
          <p:spPr>
            <a:xfrm>
              <a:off x="1171874" y="3262872"/>
              <a:ext cx="9818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tx1"/>
                  </a:solidFill>
                  <a:latin typeface="Gill Sans" panose="020B0604020202020204" charset="0"/>
                </a:rPr>
                <a:t>Product (</a:t>
              </a:r>
              <a:r>
                <a:rPr lang="en-SG" sz="2400" u="sng" dirty="0">
                  <a:solidFill>
                    <a:schemeClr val="tx1"/>
                  </a:solidFill>
                  <a:latin typeface="Gill Sans" panose="020B0604020202020204" charset="0"/>
                </a:rPr>
                <a:t>Prod_Code</a:t>
              </a:r>
              <a:r>
                <a:rPr lang="en-SG" sz="2400" dirty="0">
                  <a:solidFill>
                    <a:schemeClr val="tx1"/>
                  </a:solidFill>
                  <a:latin typeface="Gill Sans" panose="020B0604020202020204" charset="0"/>
                </a:rPr>
                <a:t>, </a:t>
              </a:r>
              <a:r>
                <a:rPr lang="en-SG" sz="2400" dirty="0" err="1">
                  <a:solidFill>
                    <a:schemeClr val="tx1"/>
                  </a:solidFill>
                  <a:latin typeface="Gill Sans" panose="020B0604020202020204" charset="0"/>
                </a:rPr>
                <a:t>Prod_Desc</a:t>
              </a:r>
              <a:r>
                <a:rPr lang="en-SG" sz="2400" dirty="0">
                  <a:solidFill>
                    <a:schemeClr val="tx1"/>
                  </a:solidFill>
                  <a:latin typeface="Gill Sans" panose="020B0604020202020204" charset="0"/>
                </a:rPr>
                <a:t>, </a:t>
              </a:r>
              <a:r>
                <a:rPr lang="en-SG" sz="2400" dirty="0" err="1">
                  <a:solidFill>
                    <a:schemeClr val="tx1"/>
                  </a:solidFill>
                  <a:latin typeface="Gill Sans" panose="020B0604020202020204" charset="0"/>
                </a:rPr>
                <a:t>Unix_Px</a:t>
              </a:r>
              <a:r>
                <a:rPr lang="en-SG" sz="2400" dirty="0">
                  <a:solidFill>
                    <a:schemeClr val="tx1"/>
                  </a:solidFill>
                  <a:latin typeface="Gill Sans" panose="020B0604020202020204" charset="0"/>
                </a:rPr>
                <a:t>, </a:t>
              </a:r>
              <a:r>
                <a:rPr lang="en-SG" sz="2400" i="1" dirty="0" err="1">
                  <a:solidFill>
                    <a:schemeClr val="tx1"/>
                  </a:solidFill>
                  <a:latin typeface="Gill Sans" panose="020B0604020202020204" charset="0"/>
                </a:rPr>
                <a:t>Supplier_ID</a:t>
              </a:r>
              <a:r>
                <a:rPr lang="en-SG" sz="2400" dirty="0">
                  <a:solidFill>
                    <a:schemeClr val="tx1"/>
                  </a:solidFill>
                  <a:latin typeface="Gill Sans" panose="020B0604020202020204" charset="0"/>
                </a:rPr>
                <a:t>)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171874" y="2321383"/>
              <a:ext cx="40479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ClrTx/>
                <a:defRPr/>
              </a:pP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Customer (</a:t>
              </a:r>
              <a:r>
                <a:rPr lang="en-SG" sz="2400" u="sng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Email</a:t>
              </a: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, </a:t>
              </a:r>
              <a:r>
                <a:rPr lang="en-SG" sz="2400" dirty="0" err="1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First_Name</a:t>
              </a:r>
              <a:r>
                <a:rPr lang="en-SG" sz="2400" b="1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71874" y="3662982"/>
              <a:ext cx="8906190" cy="6771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n-SG" dirty="0">
                <a:solidFill>
                  <a:schemeClr val="tx1">
                    <a:lumMod val="75000"/>
                  </a:schemeClr>
                </a:solidFill>
              </a:endParaRPr>
            </a:p>
            <a:p>
              <a:r>
                <a:rPr lang="en-SG" sz="2400" dirty="0" err="1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Customer_Product_Supplier</a:t>
              </a: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 (</a:t>
              </a:r>
              <a:r>
                <a:rPr lang="en-SG" sz="2400" u="sng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Email</a:t>
              </a: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, </a:t>
              </a:r>
              <a:r>
                <a:rPr lang="en-SG" sz="2400" u="sng" dirty="0" err="1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Prod_Code</a:t>
              </a: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, </a:t>
              </a:r>
              <a:r>
                <a:rPr lang="en-SG" sz="2400" dirty="0" err="1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Qty</a:t>
              </a: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, </a:t>
              </a:r>
              <a:r>
                <a:rPr lang="en-SG" sz="2400" dirty="0" err="1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Ttl_Amt</a:t>
              </a:r>
              <a:r>
                <a:rPr lang="en-SG" sz="2400" dirty="0">
                  <a:solidFill>
                    <a:schemeClr val="tx1">
                      <a:lumMod val="75000"/>
                    </a:schemeClr>
                  </a:solidFill>
                  <a:latin typeface="Gill Sans" panose="020B0604020202020204" charset="0"/>
                </a:rPr>
                <a:t>)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52052" y="4586312"/>
            <a:ext cx="9026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latin typeface="Gill Sans" panose="020B0604020202020204" charset="0"/>
              </a:rPr>
              <a:t>We started with one table and after the 3</a:t>
            </a:r>
            <a:r>
              <a:rPr lang="en-SG" sz="2800" baseline="30000" dirty="0">
                <a:latin typeface="Gill Sans" panose="020B0604020202020204" charset="0"/>
              </a:rPr>
              <a:t>rd</a:t>
            </a:r>
            <a:r>
              <a:rPr lang="en-SG" sz="2800" dirty="0">
                <a:latin typeface="Gill Sans" panose="020B0604020202020204" charset="0"/>
              </a:rPr>
              <a:t> normalization, we have four tables.</a:t>
            </a:r>
          </a:p>
        </p:txBody>
      </p:sp>
    </p:spTree>
    <p:extLst>
      <p:ext uri="{BB962C8B-B14F-4D97-AF65-F5344CB8AC3E}">
        <p14:creationId xmlns:p14="http://schemas.microsoft.com/office/powerpoint/2010/main" val="29997111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Summary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834069"/>
              </p:ext>
            </p:extLst>
          </p:nvPr>
        </p:nvGraphicFramePr>
        <p:xfrm>
          <a:off x="1473903" y="1927942"/>
          <a:ext cx="8640960" cy="479044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Normal</a:t>
                      </a:r>
                      <a:r>
                        <a:rPr lang="en-SG" sz="1400" baseline="0" dirty="0"/>
                        <a:t> Form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UNF/0NF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 table with multi-valued</a:t>
                      </a:r>
                      <a:r>
                        <a:rPr lang="en-SG" sz="1400" baseline="0" dirty="0"/>
                        <a:t> cells or repeating groups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Violate</a:t>
                      </a:r>
                      <a:r>
                        <a:rPr lang="en-SG" sz="1400" baseline="0" dirty="0"/>
                        <a:t> the properties of relation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baseline="0" dirty="0"/>
                        <a:t>Form new row for each multi-valued cell to remove repeating group. 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1NF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</a:t>
                      </a:r>
                      <a:r>
                        <a:rPr lang="en-SG" sz="1400" baseline="0" dirty="0"/>
                        <a:t> t</a:t>
                      </a:r>
                      <a:r>
                        <a:rPr lang="en-SG" sz="1400" dirty="0"/>
                        <a:t>able without any repeating groups</a:t>
                      </a:r>
                      <a:r>
                        <a:rPr lang="en-SG" sz="1400" baseline="0" dirty="0"/>
                        <a:t> of data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Contain 3 types of anomalies: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SG" sz="1400" dirty="0"/>
                        <a:t>Insert anomaly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SG" sz="1400" dirty="0"/>
                        <a:t>Update anomaly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SG" sz="1400" dirty="0"/>
                        <a:t>Delete anomaly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Remove partial dependencies.</a:t>
                      </a:r>
                    </a:p>
                    <a:p>
                      <a:endParaRPr lang="en-SG" sz="1400" dirty="0"/>
                    </a:p>
                    <a:p>
                      <a:r>
                        <a:rPr lang="en-SG" sz="1400" dirty="0"/>
                        <a:t>Determination of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2NF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 relation that is in the 1NF, and,</a:t>
                      </a:r>
                      <a:r>
                        <a:rPr lang="en-SG" sz="1400" baseline="0" dirty="0"/>
                        <a:t> every non-key attribute is functionally dependent on the whole of its primary key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SG" sz="1400" dirty="0"/>
                        <a:t>Functional dependency among the non-key 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Create new relation(s)</a:t>
                      </a:r>
                      <a:r>
                        <a:rPr lang="en-SG" sz="1400" baseline="0" dirty="0"/>
                        <a:t>.  The primary key of the new relation will be served as the foreign key in the existing relation.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3NF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 relation that is in 2NF, and,</a:t>
                      </a:r>
                      <a:r>
                        <a:rPr lang="en-SG" sz="1400" baseline="0" dirty="0"/>
                        <a:t> there is no functional dependency among non-key attributes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97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Normalization – Relationships Between Normal Forms</a:t>
            </a:r>
          </a:p>
        </p:txBody>
      </p:sp>
      <p:pic>
        <p:nvPicPr>
          <p:cNvPr id="3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8" y="2224813"/>
            <a:ext cx="4001729" cy="2760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75354" y="2294052"/>
            <a:ext cx="7354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SG" sz="2400" dirty="0">
                <a:latin typeface="Gill Sans" panose="020B0604020202020204" charset="0"/>
              </a:rPr>
              <a:t> Normalisation process splits the information across several relations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z="2400" dirty="0">
                <a:latin typeface="Gill Sans" panose="020B0604020202020204" charset="0"/>
              </a:rPr>
              <a:t> Aims to establish relations that are more efficient when we perform insert, update and delete records operations on the relation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z="2400" dirty="0">
                <a:latin typeface="Gill Sans" panose="020B0604020202020204" charset="0"/>
              </a:rPr>
              <a:t> A process of grouping attributes into </a:t>
            </a:r>
            <a:r>
              <a:rPr lang="en-SG" sz="2400" b="1" u="sng" dirty="0">
                <a:solidFill>
                  <a:srgbClr val="C00000"/>
                </a:solidFill>
                <a:latin typeface="Gill Sans" panose="020B0604020202020204" charset="0"/>
              </a:rPr>
              <a:t>well-structured relations</a:t>
            </a:r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 </a:t>
            </a:r>
            <a:r>
              <a:rPr lang="en-SG" sz="2400" dirty="0">
                <a:latin typeface="Gill Sans" panose="020B0604020202020204" charset="0"/>
              </a:rPr>
              <a:t>that allow users </a:t>
            </a:r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to </a:t>
            </a:r>
            <a:r>
              <a:rPr lang="en-SG" sz="2400" b="1" u="sng" dirty="0">
                <a:solidFill>
                  <a:srgbClr val="C00000"/>
                </a:solidFill>
                <a:latin typeface="Gill Sans" panose="020B0604020202020204" charset="0"/>
              </a:rPr>
              <a:t>insert, delete and modify</a:t>
            </a:r>
            <a:r>
              <a:rPr lang="en-SG" sz="2400" dirty="0">
                <a:solidFill>
                  <a:srgbClr val="C00000"/>
                </a:solidFill>
                <a:latin typeface="Gill Sans" panose="020B0604020202020204" charset="0"/>
              </a:rPr>
              <a:t> </a:t>
            </a:r>
            <a:r>
              <a:rPr lang="en-SG" sz="2400" dirty="0">
                <a:latin typeface="Gill Sans" panose="020B0604020202020204" charset="0"/>
              </a:rPr>
              <a:t>rows in these relations </a:t>
            </a:r>
            <a:r>
              <a:rPr lang="en-SG" sz="2400" b="1" u="sng" dirty="0">
                <a:solidFill>
                  <a:srgbClr val="C00000"/>
                </a:solidFill>
                <a:latin typeface="Gill Sans" panose="020B0604020202020204" charset="0"/>
              </a:rPr>
              <a:t>without errors or inconsistencies </a:t>
            </a:r>
            <a:r>
              <a:rPr lang="en-SG" sz="2400" dirty="0">
                <a:latin typeface="Gill Sans" panose="020B0604020202020204" charset="0"/>
              </a:rPr>
              <a:t>resulting from these operations.</a:t>
            </a:r>
          </a:p>
        </p:txBody>
      </p:sp>
    </p:spTree>
    <p:extLst>
      <p:ext uri="{BB962C8B-B14F-4D97-AF65-F5344CB8AC3E}">
        <p14:creationId xmlns:p14="http://schemas.microsoft.com/office/powerpoint/2010/main" val="698605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462D-A134-45AB-8E1F-A7A8255A16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025" y="2092325"/>
            <a:ext cx="11029950" cy="3678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THE END</a:t>
            </a:r>
            <a:endParaRPr lang="en-SG" sz="7200" dirty="0"/>
          </a:p>
        </p:txBody>
      </p:sp>
    </p:spTree>
    <p:extLst>
      <p:ext uri="{BB962C8B-B14F-4D97-AF65-F5344CB8AC3E}">
        <p14:creationId xmlns:p14="http://schemas.microsoft.com/office/powerpoint/2010/main" val="31164024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5462D-A134-45AB-8E1F-A7A8255A16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025" y="2092325"/>
            <a:ext cx="11029950" cy="3678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Optional Discussion</a:t>
            </a:r>
            <a:endParaRPr lang="en-SG" sz="7200" dirty="0"/>
          </a:p>
        </p:txBody>
      </p:sp>
    </p:spTree>
    <p:extLst>
      <p:ext uri="{BB962C8B-B14F-4D97-AF65-F5344CB8AC3E}">
        <p14:creationId xmlns:p14="http://schemas.microsoft.com/office/powerpoint/2010/main" val="4136409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688" y="692406"/>
            <a:ext cx="11029616" cy="1013800"/>
          </a:xfrm>
        </p:spPr>
        <p:txBody>
          <a:bodyPr/>
          <a:lstStyle/>
          <a:p>
            <a:r>
              <a:rPr lang="en-SG" dirty="0"/>
              <a:t>Entity Relationship Diagram – Weak Entity and Identification Dependency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00345" y="2378813"/>
            <a:ext cx="1903697" cy="1872208"/>
            <a:chOff x="4636673" y="1916818"/>
            <a:chExt cx="1874902" cy="1872208"/>
          </a:xfrm>
        </p:grpSpPr>
        <p:sp>
          <p:nvSpPr>
            <p:cNvPr id="5" name="Rectangle 4"/>
            <p:cNvSpPr/>
            <p:nvPr/>
          </p:nvSpPr>
          <p:spPr>
            <a:xfrm>
              <a:off x="4639367" y="1916818"/>
              <a:ext cx="1872208" cy="1872208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gamma/>
                    <a:tint val="39216"/>
                    <a:invGamma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u="sng" dirty="0">
                <a:solidFill>
                  <a:schemeClr val="tx1"/>
                </a:solidFill>
              </a:endParaRPr>
            </a:p>
            <a:p>
              <a:pPr algn="ctr"/>
              <a:r>
                <a:rPr lang="en-SG" sz="1600" u="sng" dirty="0">
                  <a:solidFill>
                    <a:schemeClr val="tx1"/>
                  </a:solidFill>
                </a:rPr>
                <a:t>Address_ID</a:t>
              </a:r>
            </a:p>
            <a:p>
              <a:pPr algn="ctr"/>
              <a:r>
                <a:rPr lang="en-SG" sz="1600" dirty="0">
                  <a:solidFill>
                    <a:schemeClr val="tx1"/>
                  </a:solidFill>
                </a:rPr>
                <a:t>Address1</a:t>
              </a:r>
            </a:p>
            <a:p>
              <a:pPr algn="ctr"/>
              <a:r>
                <a:rPr lang="en-SG" sz="1600" dirty="0">
                  <a:solidFill>
                    <a:schemeClr val="tx1"/>
                  </a:solidFill>
                </a:rPr>
                <a:t>Address2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59945" y="2009505"/>
              <a:ext cx="829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Address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4636673" y="1936252"/>
              <a:ext cx="421794" cy="44258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970622" y="1936252"/>
              <a:ext cx="540952" cy="3788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046446" y="3404615"/>
              <a:ext cx="465128" cy="3788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68162" y="3404615"/>
              <a:ext cx="540952" cy="37883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3835376" y="2050861"/>
            <a:ext cx="394867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gradFill>
                  <a:gsLst>
                    <a:gs pos="9735">
                      <a:srgbClr val="932A7E"/>
                    </a:gs>
                    <a:gs pos="28300">
                      <a:srgbClr val="9D74AC"/>
                    </a:gs>
                    <a:gs pos="0">
                      <a:srgbClr val="8D0366"/>
                    </a:gs>
                    <a:gs pos="70000">
                      <a:srgbClr val="FF0000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Weak entity or Child entity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31834" y="2892565"/>
            <a:ext cx="18722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/>
          <p:cNvGraphicFramePr/>
          <p:nvPr/>
        </p:nvGraphicFramePr>
        <p:xfrm>
          <a:off x="4119110" y="3626232"/>
          <a:ext cx="6297370" cy="311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27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Weak Entity and Identification Dependency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86903" y="1761058"/>
            <a:ext cx="1728192" cy="2200367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gamma/>
                  <a:tint val="39216"/>
                  <a:invGamma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u="sng" dirty="0">
              <a:solidFill>
                <a:schemeClr val="tx1"/>
              </a:solidFill>
            </a:endParaRPr>
          </a:p>
          <a:p>
            <a:pPr algn="ctr"/>
            <a:endParaRPr lang="en-SG" sz="1600" u="sng" dirty="0">
              <a:solidFill>
                <a:schemeClr val="tx1"/>
              </a:solidFill>
            </a:endParaRPr>
          </a:p>
          <a:p>
            <a:pPr algn="ctr"/>
            <a:endParaRPr lang="en-SG" sz="1600" u="sng" dirty="0">
              <a:solidFill>
                <a:schemeClr val="tx1"/>
              </a:solidFill>
            </a:endParaRPr>
          </a:p>
          <a:p>
            <a:pPr algn="ctr"/>
            <a:r>
              <a:rPr lang="en-SG" sz="1600" u="sng" dirty="0">
                <a:solidFill>
                  <a:schemeClr val="tx1"/>
                </a:solidFill>
              </a:rPr>
              <a:t>Email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Last_name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First_name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Password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Title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DOB</a:t>
            </a:r>
          </a:p>
          <a:p>
            <a:pPr algn="ctr"/>
            <a:endParaRPr lang="en-SG" sz="1600" u="sng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63367" y="1916818"/>
            <a:ext cx="1872208" cy="1872208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gamma/>
                  <a:tint val="39216"/>
                  <a:invGamma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 u="sng" dirty="0">
              <a:solidFill>
                <a:schemeClr val="tx1"/>
              </a:solidFill>
            </a:endParaRPr>
          </a:p>
          <a:p>
            <a:pPr algn="ctr"/>
            <a:r>
              <a:rPr lang="en-SG" sz="1600" u="sng" dirty="0">
                <a:solidFill>
                  <a:schemeClr val="tx1"/>
                </a:solidFill>
              </a:rPr>
              <a:t>Address_ID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Address1</a:t>
            </a:r>
          </a:p>
          <a:p>
            <a:pPr algn="ctr"/>
            <a:r>
              <a:rPr lang="en-SG" sz="1600" dirty="0">
                <a:solidFill>
                  <a:schemeClr val="tx1"/>
                </a:solidFill>
              </a:rPr>
              <a:t>Address2</a:t>
            </a:r>
          </a:p>
        </p:txBody>
      </p:sp>
      <p:cxnSp>
        <p:nvCxnSpPr>
          <p:cNvPr id="19" name="Straight Connector 18"/>
          <p:cNvCxnSpPr>
            <a:stCxn id="16" idx="3"/>
            <a:endCxn id="17" idx="1"/>
          </p:cNvCxnSpPr>
          <p:nvPr/>
        </p:nvCxnSpPr>
        <p:spPr>
          <a:xfrm flipV="1">
            <a:off x="3715095" y="2852923"/>
            <a:ext cx="2448272" cy="8319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86903" y="2315083"/>
            <a:ext cx="17281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63367" y="2474091"/>
            <a:ext cx="187220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258530" y="1890189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Customer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83946" y="2009506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Address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28970" y="3096950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Own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160673" y="1936252"/>
            <a:ext cx="421794" cy="4425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94622" y="1936253"/>
            <a:ext cx="540952" cy="3788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570446" y="3404615"/>
            <a:ext cx="465128" cy="3788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92162" y="3404616"/>
            <a:ext cx="540952" cy="3788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774063" y="2474092"/>
            <a:ext cx="389304" cy="3788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74063" y="2852922"/>
            <a:ext cx="389304" cy="28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659311" y="2525999"/>
            <a:ext cx="0" cy="6538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931119" y="2525999"/>
            <a:ext cx="0" cy="6538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147143" y="2525999"/>
            <a:ext cx="0" cy="6538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968715" y="1697619"/>
            <a:ext cx="2189308" cy="2263807"/>
            <a:chOff x="4377348" y="1302008"/>
            <a:chExt cx="2189308" cy="2263807"/>
          </a:xfrm>
        </p:grpSpPr>
        <p:sp>
          <p:nvSpPr>
            <p:cNvPr id="38" name="Rounded Rectangle 37"/>
            <p:cNvSpPr/>
            <p:nvPr/>
          </p:nvSpPr>
          <p:spPr>
            <a:xfrm>
              <a:off x="4377348" y="1302008"/>
              <a:ext cx="764399" cy="7544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851719" y="1350224"/>
              <a:ext cx="692195" cy="72267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449552" y="2843138"/>
              <a:ext cx="692195" cy="72267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874461" y="2843138"/>
              <a:ext cx="692195" cy="72267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42" name="Rounded Rectangular Callout 41"/>
          <p:cNvSpPr/>
          <p:nvPr/>
        </p:nvSpPr>
        <p:spPr>
          <a:xfrm>
            <a:off x="1707665" y="4515450"/>
            <a:ext cx="2286667" cy="996653"/>
          </a:xfrm>
          <a:prstGeom prst="wedgeRoundRectCallout">
            <a:avLst>
              <a:gd name="adj1" fmla="val -19933"/>
              <a:gd name="adj2" fmla="val -95069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Identifying owner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7477880" y="4167234"/>
            <a:ext cx="3077975" cy="1321930"/>
          </a:xfrm>
          <a:prstGeom prst="wedgeRoundRectCallout">
            <a:avLst>
              <a:gd name="adj1" fmla="val -31023"/>
              <a:gd name="adj2" fmla="val -63744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Weak entity is represented by a diagonal line in the corners of the rectangle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4295801" y="4149081"/>
            <a:ext cx="3033423" cy="996653"/>
          </a:xfrm>
          <a:prstGeom prst="wedgeRoundRectCallout">
            <a:avLst>
              <a:gd name="adj1" fmla="val -12270"/>
              <a:gd name="adj2" fmla="val -177159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Solid line for identifying relationship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44783" y="5763790"/>
            <a:ext cx="8031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The </a:t>
            </a:r>
            <a:r>
              <a:rPr lang="en-SG" b="1" dirty="0">
                <a:solidFill>
                  <a:srgbClr val="C00000"/>
                </a:solidFill>
              </a:rPr>
              <a:t>Address </a:t>
            </a:r>
            <a:r>
              <a:rPr lang="en-SG" dirty="0">
                <a:solidFill>
                  <a:srgbClr val="C00000"/>
                </a:solidFill>
              </a:rPr>
              <a:t>entity is dependent on customer entity for existence.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Address_ID needs to combine with Email to form the full-identifier.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Address_ID + Email = Primary Key.</a:t>
            </a:r>
          </a:p>
        </p:txBody>
      </p:sp>
    </p:spTree>
    <p:extLst>
      <p:ext uri="{BB962C8B-B14F-4D97-AF65-F5344CB8AC3E}">
        <p14:creationId xmlns:p14="http://schemas.microsoft.com/office/powerpoint/2010/main" val="21716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6" grpId="0" animBg="1"/>
      <p:bldP spid="4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024" y="361141"/>
            <a:ext cx="11029616" cy="1013800"/>
          </a:xfrm>
        </p:spPr>
        <p:txBody>
          <a:bodyPr/>
          <a:lstStyle/>
          <a:p>
            <a:r>
              <a:rPr lang="en-SG" dirty="0"/>
              <a:t>Entity Relationship Diagram - </a:t>
            </a:r>
            <a:r>
              <a:rPr lang="en-GB" dirty="0"/>
              <a:t>Generalization Hierarchy</a:t>
            </a:r>
            <a:endParaRPr lang="en-SG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295800" y="3478045"/>
            <a:ext cx="3234666" cy="0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104468" y="1376741"/>
            <a:ext cx="1617333" cy="1719376"/>
            <a:chOff x="572668" y="1757655"/>
            <a:chExt cx="1728192" cy="1872208"/>
          </a:xfrm>
        </p:grpSpPr>
        <p:grpSp>
          <p:nvGrpSpPr>
            <p:cNvPr id="6" name="Group 5"/>
            <p:cNvGrpSpPr/>
            <p:nvPr/>
          </p:nvGrpSpPr>
          <p:grpSpPr>
            <a:xfrm>
              <a:off x="572668" y="1757655"/>
              <a:ext cx="1728192" cy="1872208"/>
              <a:chOff x="572668" y="1757655"/>
              <a:chExt cx="1728192" cy="1872208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72668" y="1757655"/>
                <a:ext cx="1728192" cy="187220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>
                      <a:gamma/>
                      <a:tint val="39216"/>
                      <a:invGamma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600" u="sng" dirty="0">
                  <a:solidFill>
                    <a:schemeClr val="tx1"/>
                  </a:solidFill>
                </a:endParaRPr>
              </a:p>
              <a:p>
                <a:pPr algn="ctr"/>
                <a:endParaRPr lang="en-SG" sz="1600" u="sng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572668" y="2314928"/>
                <a:ext cx="172819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818646" y="1882954"/>
              <a:ext cx="1069180" cy="33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Supertype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24147" y="5769824"/>
            <a:ext cx="6925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C00000"/>
                </a:solidFill>
              </a:rPr>
              <a:t>Also known as IS-A relationship.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C00000"/>
                </a:solidFill>
              </a:rPr>
              <a:t>Collection of entity types arrange in hierarchy structure</a:t>
            </a:r>
            <a:r>
              <a:rPr lang="en-SG" sz="2400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2106053" y="1317695"/>
            <a:ext cx="2762163" cy="846906"/>
          </a:xfrm>
          <a:prstGeom prst="wedgeRoundRectCallout">
            <a:avLst>
              <a:gd name="adj1" fmla="val 61582"/>
              <a:gd name="adj2" fmla="val -10056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Supertype</a:t>
            </a:r>
          </a:p>
          <a:p>
            <a:pPr algn="ctr"/>
            <a:r>
              <a:rPr lang="en-SG" b="1" dirty="0">
                <a:solidFill>
                  <a:schemeClr val="tx1"/>
                </a:solidFill>
              </a:rPr>
              <a:t>(General entity type)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487135" y="3816706"/>
            <a:ext cx="1617333" cy="1719376"/>
            <a:chOff x="572668" y="1757655"/>
            <a:chExt cx="1728192" cy="1872208"/>
          </a:xfrm>
        </p:grpSpPr>
        <p:grpSp>
          <p:nvGrpSpPr>
            <p:cNvPr id="25" name="Group 24"/>
            <p:cNvGrpSpPr/>
            <p:nvPr/>
          </p:nvGrpSpPr>
          <p:grpSpPr>
            <a:xfrm>
              <a:off x="572668" y="1757655"/>
              <a:ext cx="1728192" cy="1872208"/>
              <a:chOff x="572668" y="1757655"/>
              <a:chExt cx="1728192" cy="1872208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572668" y="1757655"/>
                <a:ext cx="1728192" cy="187220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>
                      <a:gamma/>
                      <a:tint val="39216"/>
                      <a:invGamma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600" u="sng" dirty="0">
                  <a:solidFill>
                    <a:schemeClr val="tx1"/>
                  </a:solidFill>
                </a:endParaRPr>
              </a:p>
              <a:p>
                <a:pPr algn="ctr"/>
                <a:endParaRPr lang="en-SG" sz="1600" u="sng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572668" y="2314928"/>
                <a:ext cx="172819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818646" y="1882954"/>
              <a:ext cx="1005803" cy="33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Subtype1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21801" y="3816706"/>
            <a:ext cx="1617333" cy="1719376"/>
            <a:chOff x="572668" y="1757655"/>
            <a:chExt cx="1728192" cy="1872208"/>
          </a:xfrm>
        </p:grpSpPr>
        <p:grpSp>
          <p:nvGrpSpPr>
            <p:cNvPr id="34" name="Group 33"/>
            <p:cNvGrpSpPr/>
            <p:nvPr/>
          </p:nvGrpSpPr>
          <p:grpSpPr>
            <a:xfrm>
              <a:off x="572668" y="1757655"/>
              <a:ext cx="1728192" cy="1872208"/>
              <a:chOff x="572668" y="1757655"/>
              <a:chExt cx="1728192" cy="18722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72668" y="1757655"/>
                <a:ext cx="1728192" cy="187220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>
                      <a:gamma/>
                      <a:tint val="39216"/>
                      <a:invGamma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600" u="sng" dirty="0">
                  <a:solidFill>
                    <a:schemeClr val="tx1"/>
                  </a:solidFill>
                </a:endParaRPr>
              </a:p>
              <a:p>
                <a:pPr algn="ctr"/>
                <a:endParaRPr lang="en-SG" sz="1600" u="sng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572668" y="2314928"/>
                <a:ext cx="172819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818646" y="1882954"/>
              <a:ext cx="1005803" cy="335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Subtype2</a:t>
              </a:r>
            </a:p>
          </p:txBody>
        </p:sp>
      </p:grpSp>
      <p:cxnSp>
        <p:nvCxnSpPr>
          <p:cNvPr id="39" name="Straight Connector 38"/>
          <p:cNvCxnSpPr>
            <a:endCxn id="36" idx="0"/>
          </p:cNvCxnSpPr>
          <p:nvPr/>
        </p:nvCxnSpPr>
        <p:spPr>
          <a:xfrm>
            <a:off x="7530467" y="3478046"/>
            <a:ext cx="1" cy="338661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295799" y="3475523"/>
            <a:ext cx="1" cy="338661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6" idx="2"/>
          </p:cNvCxnSpPr>
          <p:nvPr/>
        </p:nvCxnSpPr>
        <p:spPr>
          <a:xfrm flipV="1">
            <a:off x="5913134" y="3096118"/>
            <a:ext cx="1" cy="379405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ular Callout 21"/>
          <p:cNvSpPr/>
          <p:nvPr/>
        </p:nvSpPr>
        <p:spPr>
          <a:xfrm>
            <a:off x="8776876" y="3814183"/>
            <a:ext cx="1760415" cy="1392054"/>
          </a:xfrm>
          <a:prstGeom prst="wedgeRoundRectCallout">
            <a:avLst>
              <a:gd name="adj1" fmla="val -81387"/>
              <a:gd name="adj2" fmla="val -16571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Subtype</a:t>
            </a:r>
          </a:p>
          <a:p>
            <a:pPr algn="ctr"/>
            <a:r>
              <a:rPr lang="en-SG" b="1" dirty="0">
                <a:solidFill>
                  <a:schemeClr val="tx1"/>
                </a:solidFill>
              </a:rPr>
              <a:t>(Specialised entity type)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1660372" y="2231454"/>
            <a:ext cx="3354805" cy="1160057"/>
          </a:xfrm>
          <a:prstGeom prst="wedgeRoundRectCallout">
            <a:avLst>
              <a:gd name="adj1" fmla="val 77038"/>
              <a:gd name="adj2" fmla="val 56753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General hierarchy symbol (A line connecting the subtypes, an arrow connecting the supertype)</a:t>
            </a:r>
          </a:p>
        </p:txBody>
      </p:sp>
    </p:spTree>
    <p:extLst>
      <p:ext uri="{BB962C8B-B14F-4D97-AF65-F5344CB8AC3E}">
        <p14:creationId xmlns:p14="http://schemas.microsoft.com/office/powerpoint/2010/main" val="176529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22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60" y="307244"/>
            <a:ext cx="11029616" cy="1013800"/>
          </a:xfrm>
        </p:spPr>
        <p:txBody>
          <a:bodyPr/>
          <a:lstStyle/>
          <a:p>
            <a:r>
              <a:rPr lang="en-SG" dirty="0"/>
              <a:t>Entity Relationship Diagram - </a:t>
            </a:r>
            <a:r>
              <a:rPr lang="en-GB" dirty="0"/>
              <a:t>Generalization Hierarchy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1688980" y="5778356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Attributes that are common to all entities are associated with the Supertype.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Attributes that are unique to a particular subtype are associated with that subtype.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2027786" y="1488211"/>
            <a:ext cx="2762163" cy="2048329"/>
          </a:xfrm>
          <a:prstGeom prst="wedgeRoundRectCallout">
            <a:avLst>
              <a:gd name="adj1" fmla="val 63651"/>
              <a:gd name="adj2" fmla="val -13311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Common attributes</a:t>
            </a:r>
          </a:p>
          <a:p>
            <a:pPr algn="ctr"/>
            <a:r>
              <a:rPr lang="en-SG" b="1" dirty="0">
                <a:solidFill>
                  <a:schemeClr val="tx1"/>
                </a:solidFill>
              </a:rPr>
              <a:t>(Product_code, Selling_price, Prod_Description, Qty_on_hand)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89370" y="1399704"/>
            <a:ext cx="4888653" cy="4287480"/>
            <a:chOff x="2065369" y="1399704"/>
            <a:chExt cx="4888653" cy="4287480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2874035" y="3734810"/>
              <a:ext cx="3271319" cy="15152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36" idx="0"/>
            </p:cNvCxnSpPr>
            <p:nvPr/>
          </p:nvCxnSpPr>
          <p:spPr>
            <a:xfrm>
              <a:off x="6145354" y="3734810"/>
              <a:ext cx="2" cy="488501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874034" y="3749962"/>
              <a:ext cx="1" cy="338661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3682702" y="1399704"/>
              <a:ext cx="1862446" cy="2027460"/>
              <a:chOff x="572668" y="1757655"/>
              <a:chExt cx="1990106" cy="220767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72668" y="1757655"/>
                <a:ext cx="1990106" cy="2207677"/>
                <a:chOff x="572668" y="1757655"/>
                <a:chExt cx="1990106" cy="2207677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572668" y="1757655"/>
                  <a:ext cx="1990106" cy="2207677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gamma/>
                        <a:tint val="39216"/>
                        <a:invGamma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600" u="sng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SG" sz="1600" u="sng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572668" y="2314928"/>
                  <a:ext cx="1990106" cy="5821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/>
              <p:cNvSpPr txBox="1"/>
              <p:nvPr/>
            </p:nvSpPr>
            <p:spPr>
              <a:xfrm>
                <a:off x="674763" y="2002212"/>
                <a:ext cx="1665262" cy="15081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/>
                  <a:t>Product</a:t>
                </a:r>
              </a:p>
              <a:p>
                <a:endParaRPr lang="en-SG" dirty="0"/>
              </a:p>
              <a:p>
                <a:r>
                  <a:rPr lang="en-SG" u="sng" dirty="0"/>
                  <a:t>Product_code</a:t>
                </a:r>
              </a:p>
              <a:p>
                <a:r>
                  <a:rPr lang="en-SG" dirty="0"/>
                  <a:t>Selling_px</a:t>
                </a:r>
              </a:p>
              <a:p>
                <a:r>
                  <a:rPr lang="en-SG" dirty="0"/>
                  <a:t>Prod_Description</a:t>
                </a:r>
              </a:p>
              <a:p>
                <a:r>
                  <a:rPr lang="en-SG" dirty="0"/>
                  <a:t>Qty_on_hand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065369" y="4095172"/>
              <a:ext cx="1620781" cy="1315400"/>
              <a:chOff x="568984" y="1757655"/>
              <a:chExt cx="1731876" cy="187220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568984" y="1757655"/>
                <a:ext cx="1731876" cy="1872208"/>
                <a:chOff x="568984" y="1757655"/>
                <a:chExt cx="1731876" cy="187220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572668" y="1757655"/>
                  <a:ext cx="1728192" cy="1872208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gamma/>
                        <a:tint val="39216"/>
                        <a:invGamma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600" u="sng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SG" sz="1600" u="sng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568984" y="2568499"/>
                  <a:ext cx="17281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818646" y="1882954"/>
                <a:ext cx="846506" cy="1051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/>
                  <a:t>Clothes</a:t>
                </a:r>
              </a:p>
              <a:p>
                <a:endParaRPr lang="en-SG" dirty="0"/>
              </a:p>
              <a:p>
                <a:r>
                  <a:rPr lang="en-SG" dirty="0"/>
                  <a:t>Fabric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336688" y="4223311"/>
              <a:ext cx="1617334" cy="1463873"/>
              <a:chOff x="572667" y="2035868"/>
              <a:chExt cx="1728193" cy="159399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72667" y="2035868"/>
                <a:ext cx="1728193" cy="1593994"/>
                <a:chOff x="572667" y="2035868"/>
                <a:chExt cx="1728193" cy="1593994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572668" y="2035868"/>
                  <a:ext cx="1728192" cy="1593994"/>
                </a:xfrm>
                <a:prstGeom prst="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>
                        <a:gamma/>
                        <a:tint val="39216"/>
                        <a:invGamma/>
                      </a:schemeClr>
                    </a:gs>
                  </a:gsLst>
                  <a:lin ang="5400000" scaled="1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sz="1600" u="sng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SG" sz="1600" u="sng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72667" y="2656201"/>
                  <a:ext cx="1728192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795416" y="2126418"/>
                <a:ext cx="1058903" cy="1038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dirty="0"/>
                  <a:t>Bag</a:t>
                </a:r>
              </a:p>
              <a:p>
                <a:endParaRPr lang="en-SG" dirty="0"/>
              </a:p>
              <a:p>
                <a:r>
                  <a:rPr lang="en-SG" dirty="0"/>
                  <a:t>Material</a:t>
                </a:r>
              </a:p>
              <a:p>
                <a:r>
                  <a:rPr lang="en-SG" dirty="0"/>
                  <a:t>Thickness</a:t>
                </a:r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 flipV="1">
              <a:off x="4524574" y="3427164"/>
              <a:ext cx="609" cy="315222"/>
            </a:xfrm>
            <a:prstGeom prst="straightConnector1">
              <a:avLst/>
            </a:prstGeom>
            <a:ln w="38100"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ular Callout 21"/>
          <p:cNvSpPr/>
          <p:nvPr/>
        </p:nvSpPr>
        <p:spPr>
          <a:xfrm>
            <a:off x="8857446" y="3893627"/>
            <a:ext cx="1760415" cy="1392054"/>
          </a:xfrm>
          <a:prstGeom prst="wedgeRoundRectCallout">
            <a:avLst>
              <a:gd name="adj1" fmla="val -91092"/>
              <a:gd name="adj2" fmla="val 32576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Subtype-specific attributes</a:t>
            </a:r>
          </a:p>
          <a:p>
            <a:pPr algn="ctr"/>
            <a:r>
              <a:rPr lang="en-SG" b="1" dirty="0">
                <a:solidFill>
                  <a:schemeClr val="tx1"/>
                </a:solidFill>
              </a:rPr>
              <a:t>(Material, Thickness)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1632058" y="4351450"/>
            <a:ext cx="1770757" cy="1207594"/>
          </a:xfrm>
          <a:prstGeom prst="wedgeRoundRectCallout">
            <a:avLst>
              <a:gd name="adj1" fmla="val 74169"/>
              <a:gd name="adj2" fmla="val -6824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Subtype-specific attributes</a:t>
            </a:r>
          </a:p>
          <a:p>
            <a:pPr algn="ctr"/>
            <a:r>
              <a:rPr lang="en-SG" b="1" dirty="0">
                <a:solidFill>
                  <a:schemeClr val="tx1"/>
                </a:solidFill>
              </a:rPr>
              <a:t>(Fabric)</a:t>
            </a:r>
          </a:p>
        </p:txBody>
      </p:sp>
    </p:spTree>
    <p:extLst>
      <p:ext uri="{BB962C8B-B14F-4D97-AF65-F5344CB8AC3E}">
        <p14:creationId xmlns:p14="http://schemas.microsoft.com/office/powerpoint/2010/main" val="10970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  <p:bldP spid="22" grpId="0" animBg="1"/>
      <p:bldP spid="4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375344"/>
            <a:ext cx="11029616" cy="1013800"/>
          </a:xfrm>
        </p:spPr>
        <p:txBody>
          <a:bodyPr/>
          <a:lstStyle/>
          <a:p>
            <a:r>
              <a:rPr lang="en-SG" dirty="0"/>
              <a:t>Entity Relationship Diagram - </a:t>
            </a:r>
            <a:r>
              <a:rPr lang="en-GB" dirty="0"/>
              <a:t>Generalization Hierarchy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2279576" y="5665787"/>
            <a:ext cx="720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Subtype entities inherits attributes of the supertype.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C00000"/>
                </a:solidFill>
              </a:rPr>
              <a:t>Subtype possesses subtype-specific attributes as well as those associated with supertype attributes.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1524000" y="2077752"/>
            <a:ext cx="2426944" cy="1397894"/>
          </a:xfrm>
          <a:prstGeom prst="wedgeRoundRectCallout">
            <a:avLst>
              <a:gd name="adj1" fmla="val 47327"/>
              <a:gd name="adj2" fmla="val 88388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The Clothes subtype inherits attributes of Product supertype</a:t>
            </a:r>
          </a:p>
        </p:txBody>
      </p:sp>
      <p:sp>
        <p:nvSpPr>
          <p:cNvPr id="32" name="Rounded Rectangular Callout 31"/>
          <p:cNvSpPr/>
          <p:nvPr/>
        </p:nvSpPr>
        <p:spPr>
          <a:xfrm>
            <a:off x="8472265" y="2348880"/>
            <a:ext cx="1760415" cy="1967810"/>
          </a:xfrm>
          <a:prstGeom prst="wedgeRoundRectCallout">
            <a:avLst>
              <a:gd name="adj1" fmla="val -115978"/>
              <a:gd name="adj2" fmla="val 44127"/>
              <a:gd name="adj3" fmla="val 16667"/>
            </a:avLst>
          </a:prstGeom>
          <a:gradFill flip="none" rotWithShape="1">
            <a:gsLst>
              <a:gs pos="0">
                <a:srgbClr val="92D05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>
                <a:solidFill>
                  <a:schemeClr val="tx1"/>
                </a:solidFill>
              </a:rPr>
              <a:t>The Bag subtype inherits attributes of Product supertype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1556792"/>
            <a:ext cx="491989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</a:t>
            </a:r>
            <a:r>
              <a:rPr lang="en-SG" dirty="0"/>
              <a:t> – Attribute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2" y="1781175"/>
            <a:ext cx="8296275" cy="3295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5191432"/>
            <a:ext cx="1008680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Gill Sans"/>
              </a:rPr>
              <a:t>Concept of </a:t>
            </a:r>
            <a:r>
              <a:rPr lang="en-GB" sz="2400" dirty="0">
                <a:solidFill>
                  <a:srgbClr val="C00000"/>
                </a:solidFill>
                <a:latin typeface="Gill Sans"/>
              </a:rPr>
              <a:t>NULL</a:t>
            </a:r>
            <a:r>
              <a:rPr lang="en-GB" sz="2400" dirty="0">
                <a:latin typeface="Gill Sans"/>
              </a:rPr>
              <a:t> Attribute Value –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Gill Sans"/>
              </a:rPr>
              <a:t>NULL is a special value allowed in a relational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Gill Sans"/>
              </a:rPr>
              <a:t>NULL means the value is UNKNOWN or NOT APPLICABLE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89917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- </a:t>
            </a:r>
            <a:r>
              <a:rPr lang="en-GB" dirty="0"/>
              <a:t>Generalization Hierarchy</a:t>
            </a:r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6" y="3003865"/>
            <a:ext cx="5589576" cy="34472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383" y="3003865"/>
            <a:ext cx="4994550" cy="3447282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/>
        </p:nvGraphicFramePr>
        <p:xfrm>
          <a:off x="4087050" y="1939326"/>
          <a:ext cx="3161730" cy="1064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548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- </a:t>
            </a:r>
            <a:r>
              <a:rPr lang="en-GB" dirty="0"/>
              <a:t>Generalization Hierarchy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98323" y="505907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The Disjointness constraint shows that the product is either a clothing or a bag. The Completeness constraint shows that there are only 2 types of products: Clothes or Bag.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94" y="1934874"/>
            <a:ext cx="4533900" cy="3124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10" y="2063462"/>
            <a:ext cx="3876675" cy="28670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51639" y="4930487"/>
            <a:ext cx="54274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The omission of Disjoint constraint implies that a product can be both an article of clothing and a bag at the same time.</a:t>
            </a:r>
          </a:p>
          <a:p>
            <a:r>
              <a:rPr lang="en-US" sz="160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The omission of the Completeness constraint implies there are other types of products besides clothes and bags eg. shoes. </a:t>
            </a:r>
          </a:p>
        </p:txBody>
      </p:sp>
    </p:spTree>
    <p:extLst>
      <p:ext uri="{BB962C8B-B14F-4D97-AF65-F5344CB8AC3E}">
        <p14:creationId xmlns:p14="http://schemas.microsoft.com/office/powerpoint/2010/main" val="1805925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Many to Many Relationships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70" y="1924050"/>
            <a:ext cx="80295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28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Many to Many Relationships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43" y="1943100"/>
            <a:ext cx="82391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46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Transform to EERD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09" y="2054941"/>
            <a:ext cx="5446967" cy="3253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02" y="2054941"/>
            <a:ext cx="5854124" cy="36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925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Transform to EERD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2121195"/>
            <a:ext cx="5370715" cy="3296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36" y="2315497"/>
            <a:ext cx="5105502" cy="31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274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Entity Relationship Diagram – Transform to EERD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0" y="2183066"/>
            <a:ext cx="5764473" cy="3618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388" y="2163097"/>
            <a:ext cx="6010707" cy="363824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209936" y="2467897"/>
            <a:ext cx="58993" cy="2989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</a:t>
            </a:r>
            <a:r>
              <a:rPr lang="en-SG" dirty="0"/>
              <a:t> – Attribute Domain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53" y="1835268"/>
            <a:ext cx="8258175" cy="4429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0981" y="5380672"/>
            <a:ext cx="8917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2">
                    <a:lumMod val="50000"/>
                  </a:schemeClr>
                </a:solidFill>
              </a:rPr>
              <a:t>Attribute Domain – </a:t>
            </a:r>
          </a:p>
          <a:p>
            <a:r>
              <a:rPr lang="en-GB" sz="1800" dirty="0">
                <a:solidFill>
                  <a:schemeClr val="accent2">
                    <a:lumMod val="50000"/>
                  </a:schemeClr>
                </a:solidFill>
              </a:rPr>
              <a:t>The set of allowable values of that attribute (Example Ms, Mr)</a:t>
            </a:r>
          </a:p>
          <a:p>
            <a:r>
              <a:rPr lang="en-GB" sz="1800" dirty="0">
                <a:solidFill>
                  <a:schemeClr val="accent2">
                    <a:lumMod val="50000"/>
                  </a:schemeClr>
                </a:solidFill>
              </a:rPr>
              <a:t>A description of the possible values for that attribute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</a:rPr>
              <a:t>Physical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</a:rPr>
              <a:t>Semantic Description</a:t>
            </a:r>
          </a:p>
        </p:txBody>
      </p:sp>
    </p:spTree>
    <p:extLst>
      <p:ext uri="{BB962C8B-B14F-4D97-AF65-F5344CB8AC3E}">
        <p14:creationId xmlns:p14="http://schemas.microsoft.com/office/powerpoint/2010/main" val="389842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Terminologies</a:t>
            </a:r>
            <a:r>
              <a:rPr lang="en-SG" dirty="0"/>
              <a:t> – Attribute Domain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21" y="1826342"/>
            <a:ext cx="80867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617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4503</Words>
  <Application>Microsoft Office PowerPoint</Application>
  <PresentationFormat>Widescreen</PresentationFormat>
  <Paragraphs>1229</Paragraphs>
  <Slides>76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Gill Sans</vt:lpstr>
      <vt:lpstr>Calibri</vt:lpstr>
      <vt:lpstr>Arial</vt:lpstr>
      <vt:lpstr>Noto Sans Symbols</vt:lpstr>
      <vt:lpstr>Wingdings</vt:lpstr>
      <vt:lpstr>Dividend</vt:lpstr>
      <vt:lpstr>Topic B  RELATIONAL DATA MODEL</vt:lpstr>
      <vt:lpstr>RELATIONAL DATA MODEL</vt:lpstr>
      <vt:lpstr>Basic Concepts of Database</vt:lpstr>
      <vt:lpstr>The Relational Terminologies – A relation</vt:lpstr>
      <vt:lpstr>The Relational Terminologies – Record/Tuple</vt:lpstr>
      <vt:lpstr>The Relational Terminologies – Attributes</vt:lpstr>
      <vt:lpstr>The Relational Terminologies – Attribute Values</vt:lpstr>
      <vt:lpstr>The Relational Terminologies – Attribute Domain</vt:lpstr>
      <vt:lpstr>The Relational Terminologies – Attribute Domain</vt:lpstr>
      <vt:lpstr>The Relational Terminologies – Attribute DataType / SQL Date Type</vt:lpstr>
      <vt:lpstr>The Relational Terminologies – Relational Database</vt:lpstr>
      <vt:lpstr>Properties Of A Relation</vt:lpstr>
      <vt:lpstr>The Relationship Integrity Rules - Keys</vt:lpstr>
      <vt:lpstr>The Relationship Integrity Rules – Candidate Keys</vt:lpstr>
      <vt:lpstr>The Relationship Integrity Rules – Candidate Keys</vt:lpstr>
      <vt:lpstr>The Relationship Integrity Rules – Primary Key</vt:lpstr>
      <vt:lpstr>The Relationship Integrity Rules – Foreign Keys</vt:lpstr>
      <vt:lpstr>The Relationship Integrity Rules – Foreign Keys</vt:lpstr>
      <vt:lpstr>The Relationship Integrity Rules – Entity Integrity Rule</vt:lpstr>
      <vt:lpstr>The Relationship Integrity Rules – Entity Integrity Rule</vt:lpstr>
      <vt:lpstr>The Relationship Integrity Rules – Referential Integrity Rule</vt:lpstr>
      <vt:lpstr>The Relationship Integrity Rules – Referential Integrity Rule</vt:lpstr>
      <vt:lpstr>PowerPoint Presentation</vt:lpstr>
      <vt:lpstr>Entity Relationship Diagram - Conceptual Data Model</vt:lpstr>
      <vt:lpstr>Entity Relationship Diagram -Conceptual Data Model (ERD)</vt:lpstr>
      <vt:lpstr>Entity Relationship Diagram – Entity Type</vt:lpstr>
      <vt:lpstr>Entity Relationship Diagram - Entity Type</vt:lpstr>
      <vt:lpstr>Entity Relationship Diagram - Attributes</vt:lpstr>
      <vt:lpstr>Entity Relationship Diagram – Relationships (single and multiple)</vt:lpstr>
      <vt:lpstr>Entity Relationship Diagram – Structural Constraints</vt:lpstr>
      <vt:lpstr>Entity Relationship Diagram – Cardinality Constraints</vt:lpstr>
      <vt:lpstr>Entity Relationship Diagram – Cardinality Constraints</vt:lpstr>
      <vt:lpstr>Entity Relationship Diagram – Participation Constraints</vt:lpstr>
      <vt:lpstr>Entity Relationship Diagram – Participation Constraints</vt:lpstr>
      <vt:lpstr>How to transform an Entity Relation Diagram to Database?</vt:lpstr>
      <vt:lpstr>How to transform an Entity Relation Diagram to Database?</vt:lpstr>
      <vt:lpstr>Entity Relationship Diagram and Database</vt:lpstr>
      <vt:lpstr>Normalization –Proper Form Relation  </vt:lpstr>
      <vt:lpstr>Normalization – Un-normalized Form (0NF/UNF)</vt:lpstr>
      <vt:lpstr>Normalization – How To Represent a 0NF/UNF?</vt:lpstr>
      <vt:lpstr>Normalization – Transform 0NF to 1NF</vt:lpstr>
      <vt:lpstr>First Normal Form (1NF) </vt:lpstr>
      <vt:lpstr>Normalization – First Normal Form (1NF)</vt:lpstr>
      <vt:lpstr>Normalization - Anomalies</vt:lpstr>
      <vt:lpstr>Normalization-1NF : Insert anomaly</vt:lpstr>
      <vt:lpstr>Normalization-1NF : Insert anomaly</vt:lpstr>
      <vt:lpstr>Normalization – 1NF : Insert anomaly</vt:lpstr>
      <vt:lpstr>Normalization -1NF: Update anomaly</vt:lpstr>
      <vt:lpstr>Normalization – 1NF : Update anomaly</vt:lpstr>
      <vt:lpstr>Normalization - 1NF : Delete anomaly</vt:lpstr>
      <vt:lpstr>Normalization – Anomaly Summary</vt:lpstr>
      <vt:lpstr>Normalization – Functional Dependency</vt:lpstr>
      <vt:lpstr>Normalization – Functional Dependency</vt:lpstr>
      <vt:lpstr>Normalization – Transform 1NF to 2NF</vt:lpstr>
      <vt:lpstr>Normalization – Second Normal Form (2NF) </vt:lpstr>
      <vt:lpstr>Normalization – Second Normal Form</vt:lpstr>
      <vt:lpstr>Normalization – Second Normal Form</vt:lpstr>
      <vt:lpstr>Normalization – Transitive Dependency</vt:lpstr>
      <vt:lpstr>Normalization - Transform 2NF to 3NF</vt:lpstr>
      <vt:lpstr>Normalization – From 0NF To 3NF</vt:lpstr>
      <vt:lpstr>Normalization – Summary </vt:lpstr>
      <vt:lpstr>Normalization – Relationships Between Normal Forms</vt:lpstr>
      <vt:lpstr>PowerPoint Presentation</vt:lpstr>
      <vt:lpstr>PowerPoint Presentation</vt:lpstr>
      <vt:lpstr>Entity Relationship Diagram – Weak Entity and Identification Dependency </vt:lpstr>
      <vt:lpstr>Entity Relationship Diagram – Weak Entity and Identification Dependency </vt:lpstr>
      <vt:lpstr>Entity Relationship Diagram - Generalization Hierarchy</vt:lpstr>
      <vt:lpstr>Entity Relationship Diagram - Generalization Hierarchy</vt:lpstr>
      <vt:lpstr>Entity Relationship Diagram - Generalization Hierarchy</vt:lpstr>
      <vt:lpstr>Entity Relationship Diagram - Generalization Hierarchy</vt:lpstr>
      <vt:lpstr>Entity Relationship Diagram - Generalization Hierarchy</vt:lpstr>
      <vt:lpstr>Entity Relationship Diagram – Many to Many Relationships</vt:lpstr>
      <vt:lpstr>Entity Relationship Diagram – Many to Many Relationships</vt:lpstr>
      <vt:lpstr>Entity Relationship Diagram – Transform to EERD</vt:lpstr>
      <vt:lpstr>Entity Relationship Diagram – Transform to EERD</vt:lpstr>
      <vt:lpstr>Entity Relationship Diagram – Transform to EERD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RELATIONSHIP DATABASE MODEL</dc:title>
  <dc:creator>Loh Kwong Khuin</dc:creator>
  <cp:lastModifiedBy>Leong Fong Sow</cp:lastModifiedBy>
  <cp:revision>85</cp:revision>
  <cp:lastPrinted>2020-03-04T14:22:27Z</cp:lastPrinted>
  <dcterms:modified xsi:type="dcterms:W3CDTF">2020-03-06T03:46:51Z</dcterms:modified>
</cp:coreProperties>
</file>